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3"/>
  </p:sldMasterIdLst>
  <p:notesMasterIdLst>
    <p:notesMasterId r:id="rId50"/>
  </p:notesMasterIdLst>
  <p:handoutMasterIdLst>
    <p:handoutMasterId r:id="rId51"/>
  </p:handoutMasterIdLst>
  <p:sldIdLst>
    <p:sldId id="256" r:id="rId4"/>
    <p:sldId id="305" r:id="rId5"/>
    <p:sldId id="309" r:id="rId6"/>
    <p:sldId id="257" r:id="rId7"/>
    <p:sldId id="299" r:id="rId8"/>
    <p:sldId id="258" r:id="rId9"/>
    <p:sldId id="259" r:id="rId10"/>
    <p:sldId id="260" r:id="rId11"/>
    <p:sldId id="287" r:id="rId12"/>
    <p:sldId id="262" r:id="rId13"/>
    <p:sldId id="293" r:id="rId14"/>
    <p:sldId id="300" r:id="rId15"/>
    <p:sldId id="285" r:id="rId16"/>
    <p:sldId id="301" r:id="rId17"/>
    <p:sldId id="286" r:id="rId18"/>
    <p:sldId id="306" r:id="rId19"/>
    <p:sldId id="261" r:id="rId20"/>
    <p:sldId id="263" r:id="rId21"/>
    <p:sldId id="288" r:id="rId22"/>
    <p:sldId id="289" r:id="rId23"/>
    <p:sldId id="264" r:id="rId24"/>
    <p:sldId id="290" r:id="rId25"/>
    <p:sldId id="265" r:id="rId26"/>
    <p:sldId id="266" r:id="rId27"/>
    <p:sldId id="267" r:id="rId28"/>
    <p:sldId id="268" r:id="rId29"/>
    <p:sldId id="291" r:id="rId30"/>
    <p:sldId id="269" r:id="rId31"/>
    <p:sldId id="292" r:id="rId32"/>
    <p:sldId id="270" r:id="rId33"/>
    <p:sldId id="310" r:id="rId34"/>
    <p:sldId id="276" r:id="rId35"/>
    <p:sldId id="304" r:id="rId36"/>
    <p:sldId id="277" r:id="rId37"/>
    <p:sldId id="279" r:id="rId38"/>
    <p:sldId id="272" r:id="rId39"/>
    <p:sldId id="302" r:id="rId40"/>
    <p:sldId id="297" r:id="rId41"/>
    <p:sldId id="273" r:id="rId42"/>
    <p:sldId id="281" r:id="rId43"/>
    <p:sldId id="278" r:id="rId44"/>
    <p:sldId id="295" r:id="rId45"/>
    <p:sldId id="280" r:id="rId46"/>
    <p:sldId id="283" r:id="rId47"/>
    <p:sldId id="284" r:id="rId48"/>
    <p:sldId id="282" r:id="rId49"/>
  </p:sldIdLst>
  <p:sldSz cx="9144000" cy="6858000" type="screen4x3"/>
  <p:notesSz cx="7010400" cy="9296400"/>
  <p:custDataLst>
    <p:tags r:id="rId5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4BB"/>
    <a:srgbClr val="2A23BB"/>
    <a:srgbClr val="3B3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65222-071F-476C-B5D5-7BAD12CFBF9C}" v="9" dt="2024-02-13T21:51:52.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microsoft.com/office/2016/11/relationships/changesInfo" Target="changesInfos/changesInfo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Taylor" userId="S::mtaylor6@butlercc.edu::8bd30ae3-c601-4236-9913-a05b5a7e8205" providerId="AD" clId="Web-{3B186B16-98DD-F2F3-1661-6864935FF6F1}"/>
    <pc:docChg chg="modSld">
      <pc:chgData name="Mitchell Taylor" userId="S::mtaylor6@butlercc.edu::8bd30ae3-c601-4236-9913-a05b5a7e8205" providerId="AD" clId="Web-{3B186B16-98DD-F2F3-1661-6864935FF6F1}" dt="2022-10-13T20:08:37.602" v="105" actId="20577"/>
      <pc:docMkLst>
        <pc:docMk/>
      </pc:docMkLst>
      <pc:sldChg chg="modSp">
        <pc:chgData name="Mitchell Taylor" userId="S::mtaylor6@butlercc.edu::8bd30ae3-c601-4236-9913-a05b5a7e8205" providerId="AD" clId="Web-{3B186B16-98DD-F2F3-1661-6864935FF6F1}" dt="2022-10-13T20:06:07.691" v="65" actId="20577"/>
        <pc:sldMkLst>
          <pc:docMk/>
          <pc:sldMk cId="0" sldId="277"/>
        </pc:sldMkLst>
        <pc:spChg chg="mod">
          <ac:chgData name="Mitchell Taylor" userId="S::mtaylor6@butlercc.edu::8bd30ae3-c601-4236-9913-a05b5a7e8205" providerId="AD" clId="Web-{3B186B16-98DD-F2F3-1661-6864935FF6F1}" dt="2022-10-13T20:06:07.691" v="65" actId="20577"/>
          <ac:spMkLst>
            <pc:docMk/>
            <pc:sldMk cId="0" sldId="277"/>
            <ac:spMk id="32771" creationId="{00000000-0000-0000-0000-000000000000}"/>
          </ac:spMkLst>
        </pc:spChg>
      </pc:sldChg>
      <pc:sldChg chg="modSp">
        <pc:chgData name="Mitchell Taylor" userId="S::mtaylor6@butlercc.edu::8bd30ae3-c601-4236-9913-a05b5a7e8205" providerId="AD" clId="Web-{3B186B16-98DD-F2F3-1661-6864935FF6F1}" dt="2022-10-13T20:08:37.602" v="105" actId="20577"/>
        <pc:sldMkLst>
          <pc:docMk/>
          <pc:sldMk cId="0" sldId="279"/>
        </pc:sldMkLst>
        <pc:spChg chg="mod">
          <ac:chgData name="Mitchell Taylor" userId="S::mtaylor6@butlercc.edu::8bd30ae3-c601-4236-9913-a05b5a7e8205" providerId="AD" clId="Web-{3B186B16-98DD-F2F3-1661-6864935FF6F1}" dt="2022-10-13T20:08:37.602" v="105" actId="20577"/>
          <ac:spMkLst>
            <pc:docMk/>
            <pc:sldMk cId="0" sldId="279"/>
            <ac:spMk id="35843" creationId="{00000000-0000-0000-0000-000000000000}"/>
          </ac:spMkLst>
        </pc:spChg>
      </pc:sldChg>
      <pc:sldChg chg="modSp">
        <pc:chgData name="Mitchell Taylor" userId="S::mtaylor6@butlercc.edu::8bd30ae3-c601-4236-9913-a05b5a7e8205" providerId="AD" clId="Web-{3B186B16-98DD-F2F3-1661-6864935FF6F1}" dt="2022-10-13T20:06:44.989" v="66" actId="20577"/>
        <pc:sldMkLst>
          <pc:docMk/>
          <pc:sldMk cId="1898901620" sldId="304"/>
        </pc:sldMkLst>
        <pc:spChg chg="mod">
          <ac:chgData name="Mitchell Taylor" userId="S::mtaylor6@butlercc.edu::8bd30ae3-c601-4236-9913-a05b5a7e8205" providerId="AD" clId="Web-{3B186B16-98DD-F2F3-1661-6864935FF6F1}" dt="2022-10-13T20:06:44.989" v="66" actId="20577"/>
          <ac:spMkLst>
            <pc:docMk/>
            <pc:sldMk cId="1898901620" sldId="304"/>
            <ac:spMk id="31747" creationId="{00000000-0000-0000-0000-000000000000}"/>
          </ac:spMkLst>
        </pc:spChg>
      </pc:sldChg>
    </pc:docChg>
  </pc:docChgLst>
  <pc:docChgLst>
    <pc:chgData name="Mitchell Taylor" userId="8bd30ae3-c601-4236-9913-a05b5a7e8205" providerId="ADAL" clId="{CB44F864-21B9-4C9B-A7AF-6647FBAADDEC}"/>
    <pc:docChg chg="custSel modSld">
      <pc:chgData name="Mitchell Taylor" userId="8bd30ae3-c601-4236-9913-a05b5a7e8205" providerId="ADAL" clId="{CB44F864-21B9-4C9B-A7AF-6647FBAADDEC}" dt="2023-09-19T19:53:26.976" v="67" actId="20577"/>
      <pc:docMkLst>
        <pc:docMk/>
      </pc:docMkLst>
      <pc:sldChg chg="modSp mod">
        <pc:chgData name="Mitchell Taylor" userId="8bd30ae3-c601-4236-9913-a05b5a7e8205" providerId="ADAL" clId="{CB44F864-21B9-4C9B-A7AF-6647FBAADDEC}" dt="2023-09-19T19:48:56.207" v="2" actId="33524"/>
        <pc:sldMkLst>
          <pc:docMk/>
          <pc:sldMk cId="0" sldId="265"/>
        </pc:sldMkLst>
        <pc:spChg chg="mod">
          <ac:chgData name="Mitchell Taylor" userId="8bd30ae3-c601-4236-9913-a05b5a7e8205" providerId="ADAL" clId="{CB44F864-21B9-4C9B-A7AF-6647FBAADDEC}" dt="2023-09-19T19:48:56.207" v="2" actId="33524"/>
          <ac:spMkLst>
            <pc:docMk/>
            <pc:sldMk cId="0" sldId="265"/>
            <ac:spMk id="20483" creationId="{00000000-0000-0000-0000-000000000000}"/>
          </ac:spMkLst>
        </pc:spChg>
      </pc:sldChg>
      <pc:sldChg chg="modSp mod">
        <pc:chgData name="Mitchell Taylor" userId="8bd30ae3-c601-4236-9913-a05b5a7e8205" providerId="ADAL" clId="{CB44F864-21B9-4C9B-A7AF-6647FBAADDEC}" dt="2023-09-19T19:48:24.573" v="1" actId="1076"/>
        <pc:sldMkLst>
          <pc:docMk/>
          <pc:sldMk cId="325319682" sldId="306"/>
        </pc:sldMkLst>
        <pc:spChg chg="mod">
          <ac:chgData name="Mitchell Taylor" userId="8bd30ae3-c601-4236-9913-a05b5a7e8205" providerId="ADAL" clId="{CB44F864-21B9-4C9B-A7AF-6647FBAADDEC}" dt="2023-09-19T19:48:12.125" v="0" actId="1076"/>
          <ac:spMkLst>
            <pc:docMk/>
            <pc:sldMk cId="325319682" sldId="306"/>
            <ac:spMk id="4" creationId="{F9609A4A-71AB-4151-AD90-C3A64B5DF635}"/>
          </ac:spMkLst>
        </pc:spChg>
        <pc:spChg chg="mod">
          <ac:chgData name="Mitchell Taylor" userId="8bd30ae3-c601-4236-9913-a05b5a7e8205" providerId="ADAL" clId="{CB44F864-21B9-4C9B-A7AF-6647FBAADDEC}" dt="2023-09-19T19:48:24.573" v="1" actId="1076"/>
          <ac:spMkLst>
            <pc:docMk/>
            <pc:sldMk cId="325319682" sldId="306"/>
            <ac:spMk id="25" creationId="{E2A9A1CE-5A4C-4BBD-B503-E3623AAEA6E6}"/>
          </ac:spMkLst>
        </pc:spChg>
      </pc:sldChg>
      <pc:sldChg chg="addSp delSp modSp mod">
        <pc:chgData name="Mitchell Taylor" userId="8bd30ae3-c601-4236-9913-a05b5a7e8205" providerId="ADAL" clId="{CB44F864-21B9-4C9B-A7AF-6647FBAADDEC}" dt="2023-09-19T19:53:26.976" v="67" actId="20577"/>
        <pc:sldMkLst>
          <pc:docMk/>
          <pc:sldMk cId="2484711066" sldId="309"/>
        </pc:sldMkLst>
        <pc:spChg chg="add del mod">
          <ac:chgData name="Mitchell Taylor" userId="8bd30ae3-c601-4236-9913-a05b5a7e8205" providerId="ADAL" clId="{CB44F864-21B9-4C9B-A7AF-6647FBAADDEC}" dt="2023-09-19T19:52:14.048" v="7"/>
          <ac:spMkLst>
            <pc:docMk/>
            <pc:sldMk cId="2484711066" sldId="309"/>
            <ac:spMk id="3" creationId="{D8DD48FD-5E33-50FB-107F-2889076910C9}"/>
          </ac:spMkLst>
        </pc:spChg>
        <pc:spChg chg="add del mod">
          <ac:chgData name="Mitchell Taylor" userId="8bd30ae3-c601-4236-9913-a05b5a7e8205" providerId="ADAL" clId="{CB44F864-21B9-4C9B-A7AF-6647FBAADDEC}" dt="2023-09-19T19:52:14.048" v="7"/>
          <ac:spMkLst>
            <pc:docMk/>
            <pc:sldMk cId="2484711066" sldId="309"/>
            <ac:spMk id="4" creationId="{E7C466A2-92C6-91C0-6EF9-65557EA1717C}"/>
          </ac:spMkLst>
        </pc:spChg>
        <pc:spChg chg="mod">
          <ac:chgData name="Mitchell Taylor" userId="8bd30ae3-c601-4236-9913-a05b5a7e8205" providerId="ADAL" clId="{CB44F864-21B9-4C9B-A7AF-6647FBAADDEC}" dt="2023-09-19T19:53:26.976" v="67" actId="20577"/>
          <ac:spMkLst>
            <pc:docMk/>
            <pc:sldMk cId="2484711066" sldId="309"/>
            <ac:spMk id="7171" creationId="{00000000-0000-0000-0000-000000000000}"/>
          </ac:spMkLst>
        </pc:spChg>
        <pc:graphicFrameChg chg="add del mod">
          <ac:chgData name="Mitchell Taylor" userId="8bd30ae3-c601-4236-9913-a05b5a7e8205" providerId="ADAL" clId="{CB44F864-21B9-4C9B-A7AF-6647FBAADDEC}" dt="2023-09-19T19:52:14.048" v="7"/>
          <ac:graphicFrameMkLst>
            <pc:docMk/>
            <pc:sldMk cId="2484711066" sldId="309"/>
            <ac:graphicFrameMk id="2" creationId="{385E2877-73F0-6644-EE36-EC8201C62C04}"/>
          </ac:graphicFrameMkLst>
        </pc:graphicFrameChg>
      </pc:sldChg>
      <pc:sldChg chg="modSp mod">
        <pc:chgData name="Mitchell Taylor" userId="8bd30ae3-c601-4236-9913-a05b5a7e8205" providerId="ADAL" clId="{CB44F864-21B9-4C9B-A7AF-6647FBAADDEC}" dt="2023-09-19T19:49:37.204" v="4" actId="1076"/>
        <pc:sldMkLst>
          <pc:docMk/>
          <pc:sldMk cId="2295916049" sldId="310"/>
        </pc:sldMkLst>
        <pc:spChg chg="mod">
          <ac:chgData name="Mitchell Taylor" userId="8bd30ae3-c601-4236-9913-a05b5a7e8205" providerId="ADAL" clId="{CB44F864-21B9-4C9B-A7AF-6647FBAADDEC}" dt="2023-09-19T19:49:27.038" v="3" actId="1076"/>
          <ac:spMkLst>
            <pc:docMk/>
            <pc:sldMk cId="2295916049" sldId="310"/>
            <ac:spMk id="3" creationId="{7DCCEAAA-F62C-43D1-93FC-BAB0C1D91553}"/>
          </ac:spMkLst>
        </pc:spChg>
        <pc:spChg chg="mod">
          <ac:chgData name="Mitchell Taylor" userId="8bd30ae3-c601-4236-9913-a05b5a7e8205" providerId="ADAL" clId="{CB44F864-21B9-4C9B-A7AF-6647FBAADDEC}" dt="2023-09-19T19:49:37.204" v="4" actId="1076"/>
          <ac:spMkLst>
            <pc:docMk/>
            <pc:sldMk cId="2295916049" sldId="310"/>
            <ac:spMk id="4" creationId="{8D05B4CD-18BA-4865-8E97-C3520CE33AD5}"/>
          </ac:spMkLst>
        </pc:spChg>
      </pc:sldChg>
    </pc:docChg>
  </pc:docChgLst>
  <pc:docChgLst>
    <pc:chgData name="Mitchell Taylor" userId="8bd30ae3-c601-4236-9913-a05b5a7e8205" providerId="ADAL" clId="{93EFE71F-EA0F-4330-8B83-C450F0F5D740}"/>
    <pc:docChg chg="undo custSel delSld modSld">
      <pc:chgData name="Mitchell Taylor" userId="8bd30ae3-c601-4236-9913-a05b5a7e8205" providerId="ADAL" clId="{93EFE71F-EA0F-4330-8B83-C450F0F5D740}" dt="2022-02-15T21:11:20.830" v="1836" actId="2696"/>
      <pc:docMkLst>
        <pc:docMk/>
      </pc:docMkLst>
      <pc:sldChg chg="addSp delSp modSp">
        <pc:chgData name="Mitchell Taylor" userId="8bd30ae3-c601-4236-9913-a05b5a7e8205" providerId="ADAL" clId="{93EFE71F-EA0F-4330-8B83-C450F0F5D740}" dt="2022-02-15T20:38:01.560" v="975" actId="1076"/>
        <pc:sldMkLst>
          <pc:docMk/>
          <pc:sldMk cId="325319682" sldId="306"/>
        </pc:sldMkLst>
        <pc:spChg chg="add mod">
          <ac:chgData name="Mitchell Taylor" userId="8bd30ae3-c601-4236-9913-a05b5a7e8205" providerId="ADAL" clId="{93EFE71F-EA0F-4330-8B83-C450F0F5D740}" dt="2022-02-15T20:30:27.612" v="182" actId="14100"/>
          <ac:spMkLst>
            <pc:docMk/>
            <pc:sldMk cId="325319682" sldId="306"/>
            <ac:spMk id="3" creationId="{46627A82-4046-4B28-8D45-963C3D56160B}"/>
          </ac:spMkLst>
        </pc:spChg>
        <pc:spChg chg="add mod">
          <ac:chgData name="Mitchell Taylor" userId="8bd30ae3-c601-4236-9913-a05b5a7e8205" providerId="ADAL" clId="{93EFE71F-EA0F-4330-8B83-C450F0F5D740}" dt="2022-02-15T20:32:39.840" v="422" actId="11529"/>
          <ac:spMkLst>
            <pc:docMk/>
            <pc:sldMk cId="325319682" sldId="306"/>
            <ac:spMk id="4" creationId="{F9609A4A-71AB-4151-AD90-C3A64B5DF635}"/>
          </ac:spMkLst>
        </pc:spChg>
        <pc:spChg chg="del">
          <ac:chgData name="Mitchell Taylor" userId="8bd30ae3-c601-4236-9913-a05b5a7e8205" providerId="ADAL" clId="{93EFE71F-EA0F-4330-8B83-C450F0F5D740}" dt="2022-02-15T20:30:15.141" v="180" actId="478"/>
          <ac:spMkLst>
            <pc:docMk/>
            <pc:sldMk cId="325319682" sldId="306"/>
            <ac:spMk id="8" creationId="{00000000-0000-0000-0000-000000000000}"/>
          </ac:spMkLst>
        </pc:spChg>
        <pc:spChg chg="mod ord">
          <ac:chgData name="Mitchell Taylor" userId="8bd30ae3-c601-4236-9913-a05b5a7e8205" providerId="ADAL" clId="{93EFE71F-EA0F-4330-8B83-C450F0F5D740}" dt="2022-02-15T20:37:52.692" v="973" actId="20577"/>
          <ac:spMkLst>
            <pc:docMk/>
            <pc:sldMk cId="325319682" sldId="306"/>
            <ac:spMk id="10" creationId="{00000000-0000-0000-0000-000000000000}"/>
          </ac:spMkLst>
        </pc:spChg>
        <pc:spChg chg="del">
          <ac:chgData name="Mitchell Taylor" userId="8bd30ae3-c601-4236-9913-a05b5a7e8205" providerId="ADAL" clId="{93EFE71F-EA0F-4330-8B83-C450F0F5D740}" dt="2022-02-15T20:27:42.712" v="0" actId="478"/>
          <ac:spMkLst>
            <pc:docMk/>
            <pc:sldMk cId="325319682" sldId="306"/>
            <ac:spMk id="12" creationId="{00000000-0000-0000-0000-000000000000}"/>
          </ac:spMkLst>
        </pc:spChg>
        <pc:spChg chg="add mod">
          <ac:chgData name="Mitchell Taylor" userId="8bd30ae3-c601-4236-9913-a05b5a7e8205" providerId="ADAL" clId="{93EFE71F-EA0F-4330-8B83-C450F0F5D740}" dt="2022-02-15T20:38:01.560" v="975" actId="1076"/>
          <ac:spMkLst>
            <pc:docMk/>
            <pc:sldMk cId="325319682" sldId="306"/>
            <ac:spMk id="25" creationId="{E2A9A1CE-5A4C-4BBD-B503-E3623AAEA6E6}"/>
          </ac:spMkLst>
        </pc:spChg>
        <pc:picChg chg="mod">
          <ac:chgData name="Mitchell Taylor" userId="8bd30ae3-c601-4236-9913-a05b5a7e8205" providerId="ADAL" clId="{93EFE71F-EA0F-4330-8B83-C450F0F5D740}" dt="2022-02-15T20:27:48.192" v="2" actId="1076"/>
          <ac:picMkLst>
            <pc:docMk/>
            <pc:sldMk cId="325319682" sldId="306"/>
            <ac:picMk id="6" creationId="{00000000-0000-0000-0000-000000000000}"/>
          </ac:picMkLst>
        </pc:picChg>
      </pc:sldChg>
      <pc:sldChg chg="del">
        <pc:chgData name="Mitchell Taylor" userId="8bd30ae3-c601-4236-9913-a05b5a7e8205" providerId="ADAL" clId="{93EFE71F-EA0F-4330-8B83-C450F0F5D740}" dt="2022-02-15T21:11:20.830" v="1836" actId="2696"/>
        <pc:sldMkLst>
          <pc:docMk/>
          <pc:sldMk cId="3877832559" sldId="308"/>
        </pc:sldMkLst>
      </pc:sldChg>
      <pc:sldChg chg="addSp delSp modSp">
        <pc:chgData name="Mitchell Taylor" userId="8bd30ae3-c601-4236-9913-a05b5a7e8205" providerId="ADAL" clId="{93EFE71F-EA0F-4330-8B83-C450F0F5D740}" dt="2022-02-15T21:10:56.008" v="1835" actId="14100"/>
        <pc:sldMkLst>
          <pc:docMk/>
          <pc:sldMk cId="2295916049" sldId="310"/>
        </pc:sldMkLst>
        <pc:spChg chg="add mod">
          <ac:chgData name="Mitchell Taylor" userId="8bd30ae3-c601-4236-9913-a05b5a7e8205" providerId="ADAL" clId="{93EFE71F-EA0F-4330-8B83-C450F0F5D740}" dt="2022-02-15T21:10:40.195" v="1833" actId="11529"/>
          <ac:spMkLst>
            <pc:docMk/>
            <pc:sldMk cId="2295916049" sldId="310"/>
            <ac:spMk id="3" creationId="{7DCCEAAA-F62C-43D1-93FC-BAB0C1D91553}"/>
          </ac:spMkLst>
        </pc:spChg>
        <pc:spChg chg="add mod">
          <ac:chgData name="Mitchell Taylor" userId="8bd30ae3-c601-4236-9913-a05b5a7e8205" providerId="ADAL" clId="{93EFE71F-EA0F-4330-8B83-C450F0F5D740}" dt="2022-02-15T21:10:56.008" v="1835" actId="14100"/>
          <ac:spMkLst>
            <pc:docMk/>
            <pc:sldMk cId="2295916049" sldId="310"/>
            <ac:spMk id="4" creationId="{8D05B4CD-18BA-4865-8E97-C3520CE33AD5}"/>
          </ac:spMkLst>
        </pc:spChg>
        <pc:spChg chg="del">
          <ac:chgData name="Mitchell Taylor" userId="8bd30ae3-c601-4236-9913-a05b5a7e8205" providerId="ADAL" clId="{93EFE71F-EA0F-4330-8B83-C450F0F5D740}" dt="2022-02-15T21:02:08.254" v="998" actId="478"/>
          <ac:spMkLst>
            <pc:docMk/>
            <pc:sldMk cId="2295916049" sldId="310"/>
            <ac:spMk id="8" creationId="{00000000-0000-0000-0000-000000000000}"/>
          </ac:spMkLst>
        </pc:spChg>
        <pc:spChg chg="del mod">
          <ac:chgData name="Mitchell Taylor" userId="8bd30ae3-c601-4236-9913-a05b5a7e8205" providerId="ADAL" clId="{93EFE71F-EA0F-4330-8B83-C450F0F5D740}" dt="2022-02-15T21:03:16.058" v="1002"/>
          <ac:spMkLst>
            <pc:docMk/>
            <pc:sldMk cId="2295916049" sldId="310"/>
            <ac:spMk id="10" creationId="{00000000-0000-0000-0000-000000000000}"/>
          </ac:spMkLst>
        </pc:spChg>
        <pc:spChg chg="add del">
          <ac:chgData name="Mitchell Taylor" userId="8bd30ae3-c601-4236-9913-a05b5a7e8205" providerId="ADAL" clId="{93EFE71F-EA0F-4330-8B83-C450F0F5D740}" dt="2022-02-15T21:00:49.760" v="977"/>
          <ac:spMkLst>
            <pc:docMk/>
            <pc:sldMk cId="2295916049" sldId="310"/>
            <ac:spMk id="25" creationId="{187938F1-2693-4F95-A1A8-15399770FFED}"/>
          </ac:spMkLst>
        </pc:spChg>
        <pc:spChg chg="add del">
          <ac:chgData name="Mitchell Taylor" userId="8bd30ae3-c601-4236-9913-a05b5a7e8205" providerId="ADAL" clId="{93EFE71F-EA0F-4330-8B83-C450F0F5D740}" dt="2022-02-15T21:01:04.943" v="979"/>
          <ac:spMkLst>
            <pc:docMk/>
            <pc:sldMk cId="2295916049" sldId="310"/>
            <ac:spMk id="27" creationId="{43A2A4C0-DDA3-429B-8BC4-49B2C68B2C3E}"/>
          </ac:spMkLst>
        </pc:spChg>
        <pc:spChg chg="add mod">
          <ac:chgData name="Mitchell Taylor" userId="8bd30ae3-c601-4236-9913-a05b5a7e8205" providerId="ADAL" clId="{93EFE71F-EA0F-4330-8B83-C450F0F5D740}" dt="2022-02-15T21:10:17.991" v="1832" actId="20577"/>
          <ac:spMkLst>
            <pc:docMk/>
            <pc:sldMk cId="2295916049" sldId="310"/>
            <ac:spMk id="28" creationId="{CFF88F63-3BD8-441A-A2A8-57A47D345380}"/>
          </ac:spMkLst>
        </pc:spChg>
        <pc:cxnChg chg="del">
          <ac:chgData name="Mitchell Taylor" userId="8bd30ae3-c601-4236-9913-a05b5a7e8205" providerId="ADAL" clId="{93EFE71F-EA0F-4330-8B83-C450F0F5D740}" dt="2022-02-15T21:01:45.798" v="982" actId="478"/>
          <ac:cxnSpMkLst>
            <pc:docMk/>
            <pc:sldMk cId="2295916049" sldId="310"/>
            <ac:cxnSpMk id="11" creationId="{00000000-0000-0000-0000-000000000000}"/>
          </ac:cxnSpMkLst>
        </pc:cxnChg>
        <pc:cxnChg chg="del">
          <ac:chgData name="Mitchell Taylor" userId="8bd30ae3-c601-4236-9913-a05b5a7e8205" providerId="ADAL" clId="{93EFE71F-EA0F-4330-8B83-C450F0F5D740}" dt="2022-02-15T21:01:50.502" v="984" actId="478"/>
          <ac:cxnSpMkLst>
            <pc:docMk/>
            <pc:sldMk cId="2295916049" sldId="310"/>
            <ac:cxnSpMk id="23" creationId="{00000000-0000-0000-0000-000000000000}"/>
          </ac:cxnSpMkLst>
        </pc:cxnChg>
        <pc:cxnChg chg="del">
          <ac:chgData name="Mitchell Taylor" userId="8bd30ae3-c601-4236-9913-a05b5a7e8205" providerId="ADAL" clId="{93EFE71F-EA0F-4330-8B83-C450F0F5D740}" dt="2022-02-15T21:01:51.535" v="985" actId="478"/>
          <ac:cxnSpMkLst>
            <pc:docMk/>
            <pc:sldMk cId="2295916049" sldId="310"/>
            <ac:cxnSpMk id="24" creationId="{00000000-0000-0000-0000-000000000000}"/>
          </ac:cxnSpMkLst>
        </pc:cxnChg>
        <pc:cxnChg chg="del">
          <ac:chgData name="Mitchell Taylor" userId="8bd30ae3-c601-4236-9913-a05b5a7e8205" providerId="ADAL" clId="{93EFE71F-EA0F-4330-8B83-C450F0F5D740}" dt="2022-02-15T21:01:52.646" v="986" actId="478"/>
          <ac:cxnSpMkLst>
            <pc:docMk/>
            <pc:sldMk cId="2295916049" sldId="310"/>
            <ac:cxnSpMk id="29" creationId="{00000000-0000-0000-0000-000000000000}"/>
          </ac:cxnSpMkLst>
        </pc:cxnChg>
        <pc:cxnChg chg="del">
          <ac:chgData name="Mitchell Taylor" userId="8bd30ae3-c601-4236-9913-a05b5a7e8205" providerId="ADAL" clId="{93EFE71F-EA0F-4330-8B83-C450F0F5D740}" dt="2022-02-15T21:01:53.726" v="987" actId="478"/>
          <ac:cxnSpMkLst>
            <pc:docMk/>
            <pc:sldMk cId="2295916049" sldId="310"/>
            <ac:cxnSpMk id="30" creationId="{00000000-0000-0000-0000-000000000000}"/>
          </ac:cxnSpMkLst>
        </pc:cxnChg>
        <pc:cxnChg chg="del">
          <ac:chgData name="Mitchell Taylor" userId="8bd30ae3-c601-4236-9913-a05b5a7e8205" providerId="ADAL" clId="{93EFE71F-EA0F-4330-8B83-C450F0F5D740}" dt="2022-02-15T21:01:54.615" v="988" actId="478"/>
          <ac:cxnSpMkLst>
            <pc:docMk/>
            <pc:sldMk cId="2295916049" sldId="310"/>
            <ac:cxnSpMk id="31" creationId="{00000000-0000-0000-0000-000000000000}"/>
          </ac:cxnSpMkLst>
        </pc:cxnChg>
        <pc:cxnChg chg="del">
          <ac:chgData name="Mitchell Taylor" userId="8bd30ae3-c601-4236-9913-a05b5a7e8205" providerId="ADAL" clId="{93EFE71F-EA0F-4330-8B83-C450F0F5D740}" dt="2022-02-15T21:01:55.461" v="989" actId="478"/>
          <ac:cxnSpMkLst>
            <pc:docMk/>
            <pc:sldMk cId="2295916049" sldId="310"/>
            <ac:cxnSpMk id="32" creationId="{00000000-0000-0000-0000-000000000000}"/>
          </ac:cxnSpMkLst>
        </pc:cxnChg>
        <pc:cxnChg chg="del">
          <ac:chgData name="Mitchell Taylor" userId="8bd30ae3-c601-4236-9913-a05b5a7e8205" providerId="ADAL" clId="{93EFE71F-EA0F-4330-8B83-C450F0F5D740}" dt="2022-02-15T21:01:56.559" v="990" actId="478"/>
          <ac:cxnSpMkLst>
            <pc:docMk/>
            <pc:sldMk cId="2295916049" sldId="310"/>
            <ac:cxnSpMk id="34" creationId="{00000000-0000-0000-0000-000000000000}"/>
          </ac:cxnSpMkLst>
        </pc:cxnChg>
        <pc:cxnChg chg="del">
          <ac:chgData name="Mitchell Taylor" userId="8bd30ae3-c601-4236-9913-a05b5a7e8205" providerId="ADAL" clId="{93EFE71F-EA0F-4330-8B83-C450F0F5D740}" dt="2022-02-15T21:01:57.665" v="991" actId="478"/>
          <ac:cxnSpMkLst>
            <pc:docMk/>
            <pc:sldMk cId="2295916049" sldId="310"/>
            <ac:cxnSpMk id="35" creationId="{00000000-0000-0000-0000-000000000000}"/>
          </ac:cxnSpMkLst>
        </pc:cxnChg>
        <pc:cxnChg chg="del">
          <ac:chgData name="Mitchell Taylor" userId="8bd30ae3-c601-4236-9913-a05b5a7e8205" providerId="ADAL" clId="{93EFE71F-EA0F-4330-8B83-C450F0F5D740}" dt="2022-02-15T21:01:58.614" v="992" actId="478"/>
          <ac:cxnSpMkLst>
            <pc:docMk/>
            <pc:sldMk cId="2295916049" sldId="310"/>
            <ac:cxnSpMk id="36" creationId="{00000000-0000-0000-0000-000000000000}"/>
          </ac:cxnSpMkLst>
        </pc:cxnChg>
        <pc:cxnChg chg="del">
          <ac:chgData name="Mitchell Taylor" userId="8bd30ae3-c601-4236-9913-a05b5a7e8205" providerId="ADAL" clId="{93EFE71F-EA0F-4330-8B83-C450F0F5D740}" dt="2022-02-15T21:01:59.758" v="993" actId="478"/>
          <ac:cxnSpMkLst>
            <pc:docMk/>
            <pc:sldMk cId="2295916049" sldId="310"/>
            <ac:cxnSpMk id="37" creationId="{00000000-0000-0000-0000-000000000000}"/>
          </ac:cxnSpMkLst>
        </pc:cxnChg>
        <pc:cxnChg chg="del">
          <ac:chgData name="Mitchell Taylor" userId="8bd30ae3-c601-4236-9913-a05b5a7e8205" providerId="ADAL" clId="{93EFE71F-EA0F-4330-8B83-C450F0F5D740}" dt="2022-02-15T21:02:00.879" v="994" actId="478"/>
          <ac:cxnSpMkLst>
            <pc:docMk/>
            <pc:sldMk cId="2295916049" sldId="310"/>
            <ac:cxnSpMk id="38" creationId="{00000000-0000-0000-0000-000000000000}"/>
          </ac:cxnSpMkLst>
        </pc:cxnChg>
        <pc:cxnChg chg="del">
          <ac:chgData name="Mitchell Taylor" userId="8bd30ae3-c601-4236-9913-a05b5a7e8205" providerId="ADAL" clId="{93EFE71F-EA0F-4330-8B83-C450F0F5D740}" dt="2022-02-15T21:02:01.919" v="995" actId="478"/>
          <ac:cxnSpMkLst>
            <pc:docMk/>
            <pc:sldMk cId="2295916049" sldId="310"/>
            <ac:cxnSpMk id="40" creationId="{00000000-0000-0000-0000-000000000000}"/>
          </ac:cxnSpMkLst>
        </pc:cxnChg>
        <pc:cxnChg chg="del">
          <ac:chgData name="Mitchell Taylor" userId="8bd30ae3-c601-4236-9913-a05b5a7e8205" providerId="ADAL" clId="{93EFE71F-EA0F-4330-8B83-C450F0F5D740}" dt="2022-02-15T21:02:03.054" v="996" actId="478"/>
          <ac:cxnSpMkLst>
            <pc:docMk/>
            <pc:sldMk cId="2295916049" sldId="310"/>
            <ac:cxnSpMk id="42" creationId="{00000000-0000-0000-0000-000000000000}"/>
          </ac:cxnSpMkLst>
        </pc:cxnChg>
      </pc:sldChg>
    </pc:docChg>
  </pc:docChgLst>
  <pc:docChgLst>
    <pc:chgData name="Mitchell Taylor" userId="8bd30ae3-c601-4236-9913-a05b5a7e8205" providerId="ADAL" clId="{ABE65222-071F-476C-B5D5-7BAD12CFBF9C}"/>
    <pc:docChg chg="undo redo custSel modSld">
      <pc:chgData name="Mitchell Taylor" userId="8bd30ae3-c601-4236-9913-a05b5a7e8205" providerId="ADAL" clId="{ABE65222-071F-476C-B5D5-7BAD12CFBF9C}" dt="2024-02-13T21:52:18.228" v="20" actId="1076"/>
      <pc:docMkLst>
        <pc:docMk/>
      </pc:docMkLst>
      <pc:sldChg chg="modSp mod modNotes">
        <pc:chgData name="Mitchell Taylor" userId="8bd30ae3-c601-4236-9913-a05b5a7e8205" providerId="ADAL" clId="{ABE65222-071F-476C-B5D5-7BAD12CFBF9C}" dt="2024-02-13T21:51:52.996" v="16"/>
        <pc:sldMkLst>
          <pc:docMk/>
          <pc:sldMk cId="0" sldId="256"/>
        </pc:sldMkLst>
        <pc:spChg chg="mod">
          <ac:chgData name="Mitchell Taylor" userId="8bd30ae3-c601-4236-9913-a05b5a7e8205" providerId="ADAL" clId="{ABE65222-071F-476C-B5D5-7BAD12CFBF9C}" dt="2024-02-13T21:43:20.808" v="0" actId="33524"/>
          <ac:spMkLst>
            <pc:docMk/>
            <pc:sldMk cId="0" sldId="256"/>
            <ac:spMk id="7171" creationId="{00000000-0000-0000-0000-000000000000}"/>
          </ac:spMkLst>
        </pc:spChg>
      </pc:sldChg>
      <pc:sldChg chg="modNotes">
        <pc:chgData name="Mitchell Taylor" userId="8bd30ae3-c601-4236-9913-a05b5a7e8205" providerId="ADAL" clId="{ABE65222-071F-476C-B5D5-7BAD12CFBF9C}" dt="2024-02-13T21:51:52.996" v="16"/>
        <pc:sldMkLst>
          <pc:docMk/>
          <pc:sldMk cId="0" sldId="257"/>
        </pc:sldMkLst>
      </pc:sldChg>
      <pc:sldChg chg="modNotes">
        <pc:chgData name="Mitchell Taylor" userId="8bd30ae3-c601-4236-9913-a05b5a7e8205" providerId="ADAL" clId="{ABE65222-071F-476C-B5D5-7BAD12CFBF9C}" dt="2024-02-13T21:51:52.996" v="16"/>
        <pc:sldMkLst>
          <pc:docMk/>
          <pc:sldMk cId="0" sldId="258"/>
        </pc:sldMkLst>
      </pc:sldChg>
      <pc:sldChg chg="modNotes">
        <pc:chgData name="Mitchell Taylor" userId="8bd30ae3-c601-4236-9913-a05b5a7e8205" providerId="ADAL" clId="{ABE65222-071F-476C-B5D5-7BAD12CFBF9C}" dt="2024-02-13T21:51:52.996" v="16"/>
        <pc:sldMkLst>
          <pc:docMk/>
          <pc:sldMk cId="0" sldId="259"/>
        </pc:sldMkLst>
      </pc:sldChg>
      <pc:sldChg chg="modNotes">
        <pc:chgData name="Mitchell Taylor" userId="8bd30ae3-c601-4236-9913-a05b5a7e8205" providerId="ADAL" clId="{ABE65222-071F-476C-B5D5-7BAD12CFBF9C}" dt="2024-02-13T21:51:52.996" v="16"/>
        <pc:sldMkLst>
          <pc:docMk/>
          <pc:sldMk cId="0" sldId="260"/>
        </pc:sldMkLst>
      </pc:sldChg>
      <pc:sldChg chg="modNotes">
        <pc:chgData name="Mitchell Taylor" userId="8bd30ae3-c601-4236-9913-a05b5a7e8205" providerId="ADAL" clId="{ABE65222-071F-476C-B5D5-7BAD12CFBF9C}" dt="2024-02-13T21:51:52.996" v="16"/>
        <pc:sldMkLst>
          <pc:docMk/>
          <pc:sldMk cId="0" sldId="261"/>
        </pc:sldMkLst>
      </pc:sldChg>
      <pc:sldChg chg="modNotes">
        <pc:chgData name="Mitchell Taylor" userId="8bd30ae3-c601-4236-9913-a05b5a7e8205" providerId="ADAL" clId="{ABE65222-071F-476C-B5D5-7BAD12CFBF9C}" dt="2024-02-13T21:51:52.996" v="16"/>
        <pc:sldMkLst>
          <pc:docMk/>
          <pc:sldMk cId="0" sldId="262"/>
        </pc:sldMkLst>
      </pc:sldChg>
      <pc:sldChg chg="modNotes">
        <pc:chgData name="Mitchell Taylor" userId="8bd30ae3-c601-4236-9913-a05b5a7e8205" providerId="ADAL" clId="{ABE65222-071F-476C-B5D5-7BAD12CFBF9C}" dt="2024-02-13T21:51:52.996" v="16"/>
        <pc:sldMkLst>
          <pc:docMk/>
          <pc:sldMk cId="0" sldId="263"/>
        </pc:sldMkLst>
      </pc:sldChg>
      <pc:sldChg chg="modNotes">
        <pc:chgData name="Mitchell Taylor" userId="8bd30ae3-c601-4236-9913-a05b5a7e8205" providerId="ADAL" clId="{ABE65222-071F-476C-B5D5-7BAD12CFBF9C}" dt="2024-02-13T21:51:52.996" v="16"/>
        <pc:sldMkLst>
          <pc:docMk/>
          <pc:sldMk cId="0" sldId="264"/>
        </pc:sldMkLst>
      </pc:sldChg>
      <pc:sldChg chg="modNotes">
        <pc:chgData name="Mitchell Taylor" userId="8bd30ae3-c601-4236-9913-a05b5a7e8205" providerId="ADAL" clId="{ABE65222-071F-476C-B5D5-7BAD12CFBF9C}" dt="2024-02-13T21:51:52.996" v="16"/>
        <pc:sldMkLst>
          <pc:docMk/>
          <pc:sldMk cId="0" sldId="265"/>
        </pc:sldMkLst>
      </pc:sldChg>
      <pc:sldChg chg="modNotes">
        <pc:chgData name="Mitchell Taylor" userId="8bd30ae3-c601-4236-9913-a05b5a7e8205" providerId="ADAL" clId="{ABE65222-071F-476C-B5D5-7BAD12CFBF9C}" dt="2024-02-13T21:51:52.996" v="16"/>
        <pc:sldMkLst>
          <pc:docMk/>
          <pc:sldMk cId="0" sldId="266"/>
        </pc:sldMkLst>
      </pc:sldChg>
      <pc:sldChg chg="modNotes">
        <pc:chgData name="Mitchell Taylor" userId="8bd30ae3-c601-4236-9913-a05b5a7e8205" providerId="ADAL" clId="{ABE65222-071F-476C-B5D5-7BAD12CFBF9C}" dt="2024-02-13T21:51:52.996" v="16"/>
        <pc:sldMkLst>
          <pc:docMk/>
          <pc:sldMk cId="0" sldId="267"/>
        </pc:sldMkLst>
      </pc:sldChg>
      <pc:sldChg chg="modNotes">
        <pc:chgData name="Mitchell Taylor" userId="8bd30ae3-c601-4236-9913-a05b5a7e8205" providerId="ADAL" clId="{ABE65222-071F-476C-B5D5-7BAD12CFBF9C}" dt="2024-02-13T21:51:52.996" v="16"/>
        <pc:sldMkLst>
          <pc:docMk/>
          <pc:sldMk cId="0" sldId="268"/>
        </pc:sldMkLst>
      </pc:sldChg>
      <pc:sldChg chg="modNotes">
        <pc:chgData name="Mitchell Taylor" userId="8bd30ae3-c601-4236-9913-a05b5a7e8205" providerId="ADAL" clId="{ABE65222-071F-476C-B5D5-7BAD12CFBF9C}" dt="2024-02-13T21:51:52.996" v="16"/>
        <pc:sldMkLst>
          <pc:docMk/>
          <pc:sldMk cId="0" sldId="269"/>
        </pc:sldMkLst>
      </pc:sldChg>
      <pc:sldChg chg="modSp mod modNotes">
        <pc:chgData name="Mitchell Taylor" userId="8bd30ae3-c601-4236-9913-a05b5a7e8205" providerId="ADAL" clId="{ABE65222-071F-476C-B5D5-7BAD12CFBF9C}" dt="2024-02-13T21:51:52.996" v="16"/>
        <pc:sldMkLst>
          <pc:docMk/>
          <pc:sldMk cId="0" sldId="270"/>
        </pc:sldMkLst>
        <pc:spChg chg="mod">
          <ac:chgData name="Mitchell Taylor" userId="8bd30ae3-c601-4236-9913-a05b5a7e8205" providerId="ADAL" clId="{ABE65222-071F-476C-B5D5-7BAD12CFBF9C}" dt="2024-02-13T21:44:56.716" v="6" actId="20577"/>
          <ac:spMkLst>
            <pc:docMk/>
            <pc:sldMk cId="0" sldId="270"/>
            <ac:spMk id="27651" creationId="{00000000-0000-0000-0000-000000000000}"/>
          </ac:spMkLst>
        </pc:spChg>
      </pc:sldChg>
      <pc:sldChg chg="modNotes">
        <pc:chgData name="Mitchell Taylor" userId="8bd30ae3-c601-4236-9913-a05b5a7e8205" providerId="ADAL" clId="{ABE65222-071F-476C-B5D5-7BAD12CFBF9C}" dt="2024-02-13T21:51:52.996" v="16"/>
        <pc:sldMkLst>
          <pc:docMk/>
          <pc:sldMk cId="0" sldId="272"/>
        </pc:sldMkLst>
      </pc:sldChg>
      <pc:sldChg chg="modNotes">
        <pc:chgData name="Mitchell Taylor" userId="8bd30ae3-c601-4236-9913-a05b5a7e8205" providerId="ADAL" clId="{ABE65222-071F-476C-B5D5-7BAD12CFBF9C}" dt="2024-02-13T21:51:52.996" v="16"/>
        <pc:sldMkLst>
          <pc:docMk/>
          <pc:sldMk cId="0" sldId="273"/>
        </pc:sldMkLst>
      </pc:sldChg>
      <pc:sldChg chg="modNotes">
        <pc:chgData name="Mitchell Taylor" userId="8bd30ae3-c601-4236-9913-a05b5a7e8205" providerId="ADAL" clId="{ABE65222-071F-476C-B5D5-7BAD12CFBF9C}" dt="2024-02-13T21:51:52.996" v="16"/>
        <pc:sldMkLst>
          <pc:docMk/>
          <pc:sldMk cId="0" sldId="276"/>
        </pc:sldMkLst>
      </pc:sldChg>
      <pc:sldChg chg="modNotes">
        <pc:chgData name="Mitchell Taylor" userId="8bd30ae3-c601-4236-9913-a05b5a7e8205" providerId="ADAL" clId="{ABE65222-071F-476C-B5D5-7BAD12CFBF9C}" dt="2024-02-13T21:51:52.996" v="16"/>
        <pc:sldMkLst>
          <pc:docMk/>
          <pc:sldMk cId="0" sldId="277"/>
        </pc:sldMkLst>
      </pc:sldChg>
      <pc:sldChg chg="modNotes">
        <pc:chgData name="Mitchell Taylor" userId="8bd30ae3-c601-4236-9913-a05b5a7e8205" providerId="ADAL" clId="{ABE65222-071F-476C-B5D5-7BAD12CFBF9C}" dt="2024-02-13T21:51:52.996" v="16"/>
        <pc:sldMkLst>
          <pc:docMk/>
          <pc:sldMk cId="0" sldId="278"/>
        </pc:sldMkLst>
      </pc:sldChg>
      <pc:sldChg chg="modNotes">
        <pc:chgData name="Mitchell Taylor" userId="8bd30ae3-c601-4236-9913-a05b5a7e8205" providerId="ADAL" clId="{ABE65222-071F-476C-B5D5-7BAD12CFBF9C}" dt="2024-02-13T21:51:52.996" v="16"/>
        <pc:sldMkLst>
          <pc:docMk/>
          <pc:sldMk cId="0" sldId="279"/>
        </pc:sldMkLst>
      </pc:sldChg>
      <pc:sldChg chg="modNotes">
        <pc:chgData name="Mitchell Taylor" userId="8bd30ae3-c601-4236-9913-a05b5a7e8205" providerId="ADAL" clId="{ABE65222-071F-476C-B5D5-7BAD12CFBF9C}" dt="2024-02-13T21:51:52.996" v="16"/>
        <pc:sldMkLst>
          <pc:docMk/>
          <pc:sldMk cId="0" sldId="280"/>
        </pc:sldMkLst>
      </pc:sldChg>
      <pc:sldChg chg="modNotes">
        <pc:chgData name="Mitchell Taylor" userId="8bd30ae3-c601-4236-9913-a05b5a7e8205" providerId="ADAL" clId="{ABE65222-071F-476C-B5D5-7BAD12CFBF9C}" dt="2024-02-13T21:51:52.996" v="16"/>
        <pc:sldMkLst>
          <pc:docMk/>
          <pc:sldMk cId="0" sldId="281"/>
        </pc:sldMkLst>
      </pc:sldChg>
      <pc:sldChg chg="modNotes">
        <pc:chgData name="Mitchell Taylor" userId="8bd30ae3-c601-4236-9913-a05b5a7e8205" providerId="ADAL" clId="{ABE65222-071F-476C-B5D5-7BAD12CFBF9C}" dt="2024-02-13T21:51:52.996" v="16"/>
        <pc:sldMkLst>
          <pc:docMk/>
          <pc:sldMk cId="0" sldId="282"/>
        </pc:sldMkLst>
      </pc:sldChg>
      <pc:sldChg chg="modNotes">
        <pc:chgData name="Mitchell Taylor" userId="8bd30ae3-c601-4236-9913-a05b5a7e8205" providerId="ADAL" clId="{ABE65222-071F-476C-B5D5-7BAD12CFBF9C}" dt="2024-02-13T21:51:52.996" v="16"/>
        <pc:sldMkLst>
          <pc:docMk/>
          <pc:sldMk cId="0" sldId="283"/>
        </pc:sldMkLst>
      </pc:sldChg>
      <pc:sldChg chg="modNotes">
        <pc:chgData name="Mitchell Taylor" userId="8bd30ae3-c601-4236-9913-a05b5a7e8205" providerId="ADAL" clId="{ABE65222-071F-476C-B5D5-7BAD12CFBF9C}" dt="2024-02-13T21:51:52.996" v="16"/>
        <pc:sldMkLst>
          <pc:docMk/>
          <pc:sldMk cId="0" sldId="284"/>
        </pc:sldMkLst>
      </pc:sldChg>
      <pc:sldChg chg="modNotes">
        <pc:chgData name="Mitchell Taylor" userId="8bd30ae3-c601-4236-9913-a05b5a7e8205" providerId="ADAL" clId="{ABE65222-071F-476C-B5D5-7BAD12CFBF9C}" dt="2024-02-13T21:51:52.996" v="16"/>
        <pc:sldMkLst>
          <pc:docMk/>
          <pc:sldMk cId="0" sldId="285"/>
        </pc:sldMkLst>
      </pc:sldChg>
      <pc:sldChg chg="modNotes">
        <pc:chgData name="Mitchell Taylor" userId="8bd30ae3-c601-4236-9913-a05b5a7e8205" providerId="ADAL" clId="{ABE65222-071F-476C-B5D5-7BAD12CFBF9C}" dt="2024-02-13T21:51:52.996" v="16"/>
        <pc:sldMkLst>
          <pc:docMk/>
          <pc:sldMk cId="0" sldId="286"/>
        </pc:sldMkLst>
      </pc:sldChg>
      <pc:sldChg chg="modNotes">
        <pc:chgData name="Mitchell Taylor" userId="8bd30ae3-c601-4236-9913-a05b5a7e8205" providerId="ADAL" clId="{ABE65222-071F-476C-B5D5-7BAD12CFBF9C}" dt="2024-02-13T21:51:52.996" v="16"/>
        <pc:sldMkLst>
          <pc:docMk/>
          <pc:sldMk cId="0" sldId="287"/>
        </pc:sldMkLst>
      </pc:sldChg>
      <pc:sldChg chg="modNotes">
        <pc:chgData name="Mitchell Taylor" userId="8bd30ae3-c601-4236-9913-a05b5a7e8205" providerId="ADAL" clId="{ABE65222-071F-476C-B5D5-7BAD12CFBF9C}" dt="2024-02-13T21:51:52.996" v="16"/>
        <pc:sldMkLst>
          <pc:docMk/>
          <pc:sldMk cId="0" sldId="288"/>
        </pc:sldMkLst>
      </pc:sldChg>
      <pc:sldChg chg="modNotes">
        <pc:chgData name="Mitchell Taylor" userId="8bd30ae3-c601-4236-9913-a05b5a7e8205" providerId="ADAL" clId="{ABE65222-071F-476C-B5D5-7BAD12CFBF9C}" dt="2024-02-13T21:51:52.996" v="16"/>
        <pc:sldMkLst>
          <pc:docMk/>
          <pc:sldMk cId="0" sldId="289"/>
        </pc:sldMkLst>
      </pc:sldChg>
      <pc:sldChg chg="modNotes">
        <pc:chgData name="Mitchell Taylor" userId="8bd30ae3-c601-4236-9913-a05b5a7e8205" providerId="ADAL" clId="{ABE65222-071F-476C-B5D5-7BAD12CFBF9C}" dt="2024-02-13T21:51:52.996" v="16"/>
        <pc:sldMkLst>
          <pc:docMk/>
          <pc:sldMk cId="0" sldId="290"/>
        </pc:sldMkLst>
      </pc:sldChg>
      <pc:sldChg chg="modNotes">
        <pc:chgData name="Mitchell Taylor" userId="8bd30ae3-c601-4236-9913-a05b5a7e8205" providerId="ADAL" clId="{ABE65222-071F-476C-B5D5-7BAD12CFBF9C}" dt="2024-02-13T21:51:52.996" v="16"/>
        <pc:sldMkLst>
          <pc:docMk/>
          <pc:sldMk cId="0" sldId="291"/>
        </pc:sldMkLst>
      </pc:sldChg>
      <pc:sldChg chg="modNotes">
        <pc:chgData name="Mitchell Taylor" userId="8bd30ae3-c601-4236-9913-a05b5a7e8205" providerId="ADAL" clId="{ABE65222-071F-476C-B5D5-7BAD12CFBF9C}" dt="2024-02-13T21:51:52.996" v="16"/>
        <pc:sldMkLst>
          <pc:docMk/>
          <pc:sldMk cId="0" sldId="292"/>
        </pc:sldMkLst>
      </pc:sldChg>
      <pc:sldChg chg="modNotes">
        <pc:chgData name="Mitchell Taylor" userId="8bd30ae3-c601-4236-9913-a05b5a7e8205" providerId="ADAL" clId="{ABE65222-071F-476C-B5D5-7BAD12CFBF9C}" dt="2024-02-13T21:51:52.996" v="16"/>
        <pc:sldMkLst>
          <pc:docMk/>
          <pc:sldMk cId="0" sldId="293"/>
        </pc:sldMkLst>
      </pc:sldChg>
      <pc:sldChg chg="modNotes">
        <pc:chgData name="Mitchell Taylor" userId="8bd30ae3-c601-4236-9913-a05b5a7e8205" providerId="ADAL" clId="{ABE65222-071F-476C-B5D5-7BAD12CFBF9C}" dt="2024-02-13T21:51:52.996" v="16"/>
        <pc:sldMkLst>
          <pc:docMk/>
          <pc:sldMk cId="0" sldId="295"/>
        </pc:sldMkLst>
      </pc:sldChg>
      <pc:sldChg chg="modNotes">
        <pc:chgData name="Mitchell Taylor" userId="8bd30ae3-c601-4236-9913-a05b5a7e8205" providerId="ADAL" clId="{ABE65222-071F-476C-B5D5-7BAD12CFBF9C}" dt="2024-02-13T21:51:52.996" v="16"/>
        <pc:sldMkLst>
          <pc:docMk/>
          <pc:sldMk cId="0" sldId="297"/>
        </pc:sldMkLst>
      </pc:sldChg>
      <pc:sldChg chg="modNotes">
        <pc:chgData name="Mitchell Taylor" userId="8bd30ae3-c601-4236-9913-a05b5a7e8205" providerId="ADAL" clId="{ABE65222-071F-476C-B5D5-7BAD12CFBF9C}" dt="2024-02-13T21:51:52.996" v="16"/>
        <pc:sldMkLst>
          <pc:docMk/>
          <pc:sldMk cId="4018522035" sldId="299"/>
        </pc:sldMkLst>
      </pc:sldChg>
      <pc:sldChg chg="modNotes">
        <pc:chgData name="Mitchell Taylor" userId="8bd30ae3-c601-4236-9913-a05b5a7e8205" providerId="ADAL" clId="{ABE65222-071F-476C-B5D5-7BAD12CFBF9C}" dt="2024-02-13T21:51:52.996" v="16"/>
        <pc:sldMkLst>
          <pc:docMk/>
          <pc:sldMk cId="34015054" sldId="300"/>
        </pc:sldMkLst>
      </pc:sldChg>
      <pc:sldChg chg="modNotes">
        <pc:chgData name="Mitchell Taylor" userId="8bd30ae3-c601-4236-9913-a05b5a7e8205" providerId="ADAL" clId="{ABE65222-071F-476C-B5D5-7BAD12CFBF9C}" dt="2024-02-13T21:51:52.996" v="16"/>
        <pc:sldMkLst>
          <pc:docMk/>
          <pc:sldMk cId="3345239393" sldId="301"/>
        </pc:sldMkLst>
      </pc:sldChg>
      <pc:sldChg chg="modNotes">
        <pc:chgData name="Mitchell Taylor" userId="8bd30ae3-c601-4236-9913-a05b5a7e8205" providerId="ADAL" clId="{ABE65222-071F-476C-B5D5-7BAD12CFBF9C}" dt="2024-02-13T21:51:52.996" v="16"/>
        <pc:sldMkLst>
          <pc:docMk/>
          <pc:sldMk cId="2561662024" sldId="302"/>
        </pc:sldMkLst>
      </pc:sldChg>
      <pc:sldChg chg="modNotes">
        <pc:chgData name="Mitchell Taylor" userId="8bd30ae3-c601-4236-9913-a05b5a7e8205" providerId="ADAL" clId="{ABE65222-071F-476C-B5D5-7BAD12CFBF9C}" dt="2024-02-13T21:51:52.996" v="16"/>
        <pc:sldMkLst>
          <pc:docMk/>
          <pc:sldMk cId="1898901620" sldId="304"/>
        </pc:sldMkLst>
      </pc:sldChg>
      <pc:sldChg chg="modNotes">
        <pc:chgData name="Mitchell Taylor" userId="8bd30ae3-c601-4236-9913-a05b5a7e8205" providerId="ADAL" clId="{ABE65222-071F-476C-B5D5-7BAD12CFBF9C}" dt="2024-02-13T21:51:52.996" v="16"/>
        <pc:sldMkLst>
          <pc:docMk/>
          <pc:sldMk cId="1155422970" sldId="305"/>
        </pc:sldMkLst>
      </pc:sldChg>
      <pc:sldChg chg="modSp mod modNotes">
        <pc:chgData name="Mitchell Taylor" userId="8bd30ae3-c601-4236-9913-a05b5a7e8205" providerId="ADAL" clId="{ABE65222-071F-476C-B5D5-7BAD12CFBF9C}" dt="2024-02-13T21:52:18.228" v="20" actId="1076"/>
        <pc:sldMkLst>
          <pc:docMk/>
          <pc:sldMk cId="325319682" sldId="306"/>
        </pc:sldMkLst>
        <pc:spChg chg="mod">
          <ac:chgData name="Mitchell Taylor" userId="8bd30ae3-c601-4236-9913-a05b5a7e8205" providerId="ADAL" clId="{ABE65222-071F-476C-B5D5-7BAD12CFBF9C}" dt="2024-02-13T21:52:14.482" v="19" actId="1076"/>
          <ac:spMkLst>
            <pc:docMk/>
            <pc:sldMk cId="325319682" sldId="306"/>
            <ac:spMk id="4" creationId="{F9609A4A-71AB-4151-AD90-C3A64B5DF635}"/>
          </ac:spMkLst>
        </pc:spChg>
        <pc:spChg chg="mod">
          <ac:chgData name="Mitchell Taylor" userId="8bd30ae3-c601-4236-9913-a05b5a7e8205" providerId="ADAL" clId="{ABE65222-071F-476C-B5D5-7BAD12CFBF9C}" dt="2024-02-13T21:44:22.919" v="4" actId="33524"/>
          <ac:spMkLst>
            <pc:docMk/>
            <pc:sldMk cId="325319682" sldId="306"/>
            <ac:spMk id="10" creationId="{00000000-0000-0000-0000-000000000000}"/>
          </ac:spMkLst>
        </pc:spChg>
        <pc:spChg chg="mod">
          <ac:chgData name="Mitchell Taylor" userId="8bd30ae3-c601-4236-9913-a05b5a7e8205" providerId="ADAL" clId="{ABE65222-071F-476C-B5D5-7BAD12CFBF9C}" dt="2024-02-13T21:52:18.228" v="20" actId="1076"/>
          <ac:spMkLst>
            <pc:docMk/>
            <pc:sldMk cId="325319682" sldId="306"/>
            <ac:spMk id="25" creationId="{E2A9A1CE-5A4C-4BBD-B503-E3623AAEA6E6}"/>
          </ac:spMkLst>
        </pc:spChg>
      </pc:sldChg>
      <pc:sldChg chg="modNotes">
        <pc:chgData name="Mitchell Taylor" userId="8bd30ae3-c601-4236-9913-a05b5a7e8205" providerId="ADAL" clId="{ABE65222-071F-476C-B5D5-7BAD12CFBF9C}" dt="2024-02-13T21:51:52.996" v="16"/>
        <pc:sldMkLst>
          <pc:docMk/>
          <pc:sldMk cId="2484711066" sldId="309"/>
        </pc:sldMkLst>
      </pc:sldChg>
      <pc:sldChg chg="modSp mod modNotes">
        <pc:chgData name="Mitchell Taylor" userId="8bd30ae3-c601-4236-9913-a05b5a7e8205" providerId="ADAL" clId="{ABE65222-071F-476C-B5D5-7BAD12CFBF9C}" dt="2024-02-13T21:52:06.501" v="18" actId="1076"/>
        <pc:sldMkLst>
          <pc:docMk/>
          <pc:sldMk cId="2295916049" sldId="310"/>
        </pc:sldMkLst>
        <pc:spChg chg="mod">
          <ac:chgData name="Mitchell Taylor" userId="8bd30ae3-c601-4236-9913-a05b5a7e8205" providerId="ADAL" clId="{ABE65222-071F-476C-B5D5-7BAD12CFBF9C}" dt="2024-02-13T21:52:04.338" v="17" actId="1076"/>
          <ac:spMkLst>
            <pc:docMk/>
            <pc:sldMk cId="2295916049" sldId="310"/>
            <ac:spMk id="3" creationId="{7DCCEAAA-F62C-43D1-93FC-BAB0C1D91553}"/>
          </ac:spMkLst>
        </pc:spChg>
        <pc:spChg chg="mod">
          <ac:chgData name="Mitchell Taylor" userId="8bd30ae3-c601-4236-9913-a05b5a7e8205" providerId="ADAL" clId="{ABE65222-071F-476C-B5D5-7BAD12CFBF9C}" dt="2024-02-13T21:52:06.501" v="18" actId="1076"/>
          <ac:spMkLst>
            <pc:docMk/>
            <pc:sldMk cId="2295916049" sldId="310"/>
            <ac:spMk id="4" creationId="{8D05B4CD-18BA-4865-8E97-C3520CE33AD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403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403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403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854833A-922A-41A4-A27A-D0C25FA23E05}" type="slidenum">
              <a:rPr lang="en-US"/>
              <a:pPr>
                <a:defRPr/>
              </a:pPr>
              <a:t>‹#›</a:t>
            </a:fld>
            <a:endParaRPr lang="en-US"/>
          </a:p>
        </p:txBody>
      </p:sp>
    </p:spTree>
    <p:extLst>
      <p:ext uri="{BB962C8B-B14F-4D97-AF65-F5344CB8AC3E}">
        <p14:creationId xmlns:p14="http://schemas.microsoft.com/office/powerpoint/2010/main" val="28756182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571F440-4D99-4027-A251-CA24D157D559}" type="datetimeFigureOut">
              <a:rPr lang="en-US" smtClean="0"/>
              <a:pPr/>
              <a:t>2/13/2024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7118910-9EBD-4870-8C33-B28E16047EBF}" type="slidenum">
              <a:rPr lang="en-US" smtClean="0"/>
              <a:pPr/>
              <a:t>‹#›</a:t>
            </a:fld>
            <a:endParaRPr lang="en-US"/>
          </a:p>
        </p:txBody>
      </p:sp>
    </p:spTree>
    <p:extLst>
      <p:ext uri="{BB962C8B-B14F-4D97-AF65-F5344CB8AC3E}">
        <p14:creationId xmlns:p14="http://schemas.microsoft.com/office/powerpoint/2010/main" val="3039680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640144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20346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608693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921633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091987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133199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311904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5139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715503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310477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03696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507537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246470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74994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744686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949987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970279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225478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751141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089043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680707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54860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793151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227553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7685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012980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64565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62549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684435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95904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872387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624378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70533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9214230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229442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259857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01175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661163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6372141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027504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28740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741757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009217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957860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15462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83181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pPr>
              <a:defRPr/>
            </a:pPr>
            <a:endParaRPr lang="en-US" altLang="en-US"/>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lt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E196AA15-5DA6-4641-B9D1-5AF838EC402F}" type="slidenum">
              <a:rPr lang="en-US" altLang="en-US" smtClean="0"/>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BE91260-7D95-41DC-A49C-48BF7E59D95A}"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42B7114-7B6E-4A87-AD1E-BD4D6528D570}"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BB79A1B-0B16-495F-82C1-E65335E48FD2}"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524A0A1-AB7C-4839-9AF8-839FEF8F4E08}" type="slidenum">
              <a:rPr lang="en-US" altLang="en-US" smtClean="0"/>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8D483CC-52E1-441C-AFF9-B71A58EDB14E}"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pPr>
              <a:defRPr/>
            </a:pPr>
            <a:endParaRPr lang="en-US" altLang="en-US"/>
          </a:p>
        </p:txBody>
      </p:sp>
      <p:sp>
        <p:nvSpPr>
          <p:cNvPr id="27" name="Slide Number Placeholder 26"/>
          <p:cNvSpPr>
            <a:spLocks noGrp="1"/>
          </p:cNvSpPr>
          <p:nvPr>
            <p:ph type="sldNum" sz="quarter" idx="11"/>
          </p:nvPr>
        </p:nvSpPr>
        <p:spPr/>
        <p:txBody>
          <a:bodyPr rtlCol="0"/>
          <a:lstStyle/>
          <a:p>
            <a:pPr>
              <a:defRPr/>
            </a:pPr>
            <a:fld id="{128FC34A-2CC0-4F50-B5BB-E02FF1B67162}" type="slidenum">
              <a:rPr lang="en-US" altLang="en-US" smtClean="0"/>
              <a:pPr>
                <a:defRPr/>
              </a:pPr>
              <a:t>‹#›</a:t>
            </a:fld>
            <a:endParaRPr lang="en-US" altLang="en-US"/>
          </a:p>
        </p:txBody>
      </p:sp>
      <p:sp>
        <p:nvSpPr>
          <p:cNvPr id="28" name="Footer Placeholder 27"/>
          <p:cNvSpPr>
            <a:spLocks noGrp="1"/>
          </p:cNvSpPr>
          <p:nvPr>
            <p:ph type="ftr" sz="quarter" idx="12"/>
          </p:nvPr>
        </p:nvSpPr>
        <p:spPr/>
        <p:txBody>
          <a:bodyPr rtlCol="0"/>
          <a:lstStyle/>
          <a:p>
            <a:pPr>
              <a:defRPr/>
            </a:pP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pPr>
              <a:defRPr/>
            </a:pPr>
            <a:endParaRPr lang="en-US" altLang="en-US"/>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ltLang="en-US"/>
          </a:p>
        </p:txBody>
      </p:sp>
      <p:sp>
        <p:nvSpPr>
          <p:cNvPr id="5" name="Slide Number Placeholder 4"/>
          <p:cNvSpPr>
            <a:spLocks noGrp="1"/>
          </p:cNvSpPr>
          <p:nvPr>
            <p:ph type="sldNum" sz="quarter" idx="12"/>
          </p:nvPr>
        </p:nvSpPr>
        <p:spPr>
          <a:xfrm>
            <a:off x="8174736" y="2272"/>
            <a:ext cx="762000" cy="365760"/>
          </a:xfrm>
        </p:spPr>
        <p:txBody>
          <a:bodyPr/>
          <a:lstStyle/>
          <a:p>
            <a:pPr>
              <a:defRPr/>
            </a:pPr>
            <a:fld id="{2B3E5D21-1BE8-413E-B362-297AF61DBEC4}"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8FA24FF5-F614-4CC3-ACE8-C81B0132905A}"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5D172E4-C29B-4F58-A29B-9FA4AC845433}" type="slidenum">
              <a:rPr lang="en-US" altLang="en-US" smtClean="0"/>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F2D0DA0-8772-430D-A76A-19E5245EC840}" type="slidenum">
              <a:rPr lang="en-US" altLang="en-US" smtClean="0"/>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lt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lt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F3490593-8B89-4DCA-82C2-1A1F9D10A6F8}"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7.jp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9.jp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customXml" Target="../../customXml/item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14.jpeg"/><Relationship Id="rId5" Type="http://schemas.openxmlformats.org/officeDocument/2006/relationships/image" Target="../media/image17.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9.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customXml" Target="../../customXml/item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 y="1"/>
            <a:ext cx="9320462" cy="6934200"/>
          </a:xfrm>
          <a:prstGeom prst="rect">
            <a:avLst/>
          </a:prstGeom>
        </p:spPr>
      </p:pic>
      <p:sp>
        <p:nvSpPr>
          <p:cNvPr id="7171" name="Rectangle 5"/>
          <p:cNvSpPr>
            <a:spLocks noGrp="1" noChangeArrowheads="1"/>
          </p:cNvSpPr>
          <p:nvPr>
            <p:ph idx="1"/>
          </p:nvPr>
        </p:nvSpPr>
        <p:spPr>
          <a:xfrm>
            <a:off x="1752600" y="838200"/>
            <a:ext cx="7315200" cy="6019800"/>
          </a:xfrm>
        </p:spPr>
        <p:txBody>
          <a:bodyPr>
            <a:noAutofit/>
          </a:bodyPr>
          <a:lstStyle/>
          <a:p>
            <a:pPr marL="109728" indent="0">
              <a:buNone/>
            </a:pPr>
            <a:r>
              <a:rPr lang="en-US" dirty="0">
                <a:latin typeface="Arial" panose="020B0604020202020204" pitchFamily="34" charset="0"/>
                <a:cs typeface="Arial" panose="020B0604020202020204" pitchFamily="34" charset="0"/>
              </a:rPr>
              <a:t>Following completion of activities, the student should be able to:</a:t>
            </a:r>
            <a:endParaRPr lang="en-US" dirty="0">
              <a:solidFill>
                <a:schemeClr val="tx2">
                  <a:lumMod val="50000"/>
                </a:schemeClr>
              </a:solidFill>
              <a:latin typeface="Arial" panose="020B0604020202020204" pitchFamily="34" charset="0"/>
              <a:cs typeface="Arial" panose="020B0604020202020204" pitchFamily="34" charset="0"/>
            </a:endParaRPr>
          </a:p>
          <a:p>
            <a:r>
              <a:rPr lang="en-US" dirty="0"/>
              <a:t>Recall the introduction of the concept of Cognition including anatomy and physiology.</a:t>
            </a:r>
          </a:p>
          <a:p>
            <a:r>
              <a:rPr lang="en-US" dirty="0"/>
              <a:t>Explain the pathophysiology of Traumatic Brain Injury including risk factors.</a:t>
            </a:r>
          </a:p>
          <a:p>
            <a:r>
              <a:rPr lang="en-US" dirty="0"/>
              <a:t>Explain the role of the nurse in caring for patients with Traumatic Brain Injury having diagnostic testing to assess Cognition status.</a:t>
            </a:r>
          </a:p>
        </p:txBody>
      </p:sp>
      <p:sp>
        <p:nvSpPr>
          <p:cNvPr id="3" name="Rectangle 2"/>
          <p:cNvSpPr/>
          <p:nvPr/>
        </p:nvSpPr>
        <p:spPr>
          <a:xfrm>
            <a:off x="3200400" y="81643"/>
            <a:ext cx="6019799" cy="337457"/>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8" name="TextBox 7"/>
          <p:cNvSpPr txBox="1"/>
          <p:nvPr/>
        </p:nvSpPr>
        <p:spPr>
          <a:xfrm>
            <a:off x="76200" y="2743200"/>
            <a:ext cx="1600200" cy="2308324"/>
          </a:xfrm>
          <a:prstGeom prst="rect">
            <a:avLst/>
          </a:prstGeom>
          <a:noFill/>
        </p:spPr>
        <p:txBody>
          <a:bodyPr wrap="square" rtlCol="0">
            <a:spAutoFit/>
          </a:bodyPr>
          <a:lstStyle/>
          <a:p>
            <a:r>
              <a:rPr lang="en-US" dirty="0"/>
              <a:t>What data should I be gathering as part of my assessment related to the pathophysiology?</a:t>
            </a:r>
          </a:p>
        </p:txBody>
      </p:sp>
    </p:spTree>
    <p:custDataLst>
      <p:tags r:id="rId1"/>
    </p:custDataLst>
  </p:cSld>
  <p:clrMapOvr>
    <a:masterClrMapping/>
  </p:clrMapOvr>
  <p:transition advTm="3779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12291" name="Rectangle 3"/>
          <p:cNvSpPr>
            <a:spLocks noGrp="1" noChangeArrowheads="1"/>
          </p:cNvSpPr>
          <p:nvPr>
            <p:ph idx="1"/>
          </p:nvPr>
        </p:nvSpPr>
        <p:spPr>
          <a:xfrm>
            <a:off x="1685731" y="853750"/>
            <a:ext cx="7305869" cy="5851849"/>
          </a:xfrm>
        </p:spPr>
        <p:txBody>
          <a:bodyPr>
            <a:normAutofit/>
          </a:bodyPr>
          <a:lstStyle/>
          <a:p>
            <a:pPr marL="571500" indent="-571500" eaLnBrk="1" hangingPunct="1">
              <a:lnSpc>
                <a:spcPct val="80000"/>
              </a:lnSpc>
              <a:buFont typeface="Wingdings" pitchFamily="2" charset="2"/>
              <a:buNone/>
            </a:pPr>
            <a:r>
              <a:rPr lang="en-US" sz="1800" u="sng" dirty="0">
                <a:latin typeface="Arial" panose="020B0604020202020204" pitchFamily="34" charset="0"/>
                <a:cs typeface="Arial" panose="020B0604020202020204" pitchFamily="34" charset="0"/>
              </a:rPr>
              <a:t>Eye-opening        Verbal Response	       	  Motor Response</a:t>
            </a:r>
            <a:endParaRPr lang="en-US" sz="1800" dirty="0">
              <a:latin typeface="Arial" panose="020B0604020202020204" pitchFamily="34" charset="0"/>
              <a:cs typeface="Arial" panose="020B0604020202020204" pitchFamily="34" charset="0"/>
            </a:endParaRPr>
          </a:p>
          <a:p>
            <a:pPr marL="571500" indent="-571500" eaLnBrk="1" hangingPunct="1">
              <a:lnSpc>
                <a:spcPct val="80000"/>
              </a:lnSpc>
              <a:buFont typeface="Wingdings" pitchFamily="2" charset="2"/>
              <a:buNone/>
            </a:pPr>
            <a:r>
              <a:rPr lang="en-US" sz="1800" dirty="0">
                <a:latin typeface="Arial" panose="020B0604020202020204" pitchFamily="34" charset="0"/>
                <a:cs typeface="Arial" panose="020B0604020202020204" pitchFamily="34" charset="0"/>
              </a:rPr>
              <a:t>4   Spontaneous  5  Oriented		  6  Obeys command</a:t>
            </a:r>
          </a:p>
          <a:p>
            <a:pPr marL="571500" indent="-571500" eaLnBrk="1" hangingPunct="1">
              <a:lnSpc>
                <a:spcPct val="80000"/>
              </a:lnSpc>
              <a:buFont typeface="Wingdings" pitchFamily="2" charset="2"/>
              <a:buNone/>
            </a:pPr>
            <a:r>
              <a:rPr lang="en-US" sz="1800" dirty="0">
                <a:latin typeface="Arial" panose="020B0604020202020204" pitchFamily="34" charset="0"/>
                <a:cs typeface="Arial" panose="020B0604020202020204" pitchFamily="34" charset="0"/>
              </a:rPr>
              <a:t>3  To loud voice   4  Confused		  5  Localizes pain</a:t>
            </a:r>
          </a:p>
          <a:p>
            <a:pPr marL="571500" indent="-571500" eaLnBrk="1" hangingPunct="1">
              <a:lnSpc>
                <a:spcPct val="80000"/>
              </a:lnSpc>
              <a:buFont typeface="Wingdings" pitchFamily="2" charset="2"/>
              <a:buNone/>
            </a:pPr>
            <a:r>
              <a:rPr lang="en-US" sz="1800" dirty="0">
                <a:latin typeface="Arial" panose="020B0604020202020204" pitchFamily="34" charset="0"/>
                <a:cs typeface="Arial" panose="020B0604020202020204" pitchFamily="34" charset="0"/>
              </a:rPr>
              <a:t>2  To pain            3  Inappropriate words	  4  Withdraws from pain</a:t>
            </a:r>
          </a:p>
          <a:p>
            <a:pPr marL="571500" indent="-571500" eaLnBrk="1" hangingPunct="1">
              <a:lnSpc>
                <a:spcPct val="80000"/>
              </a:lnSpc>
              <a:buFont typeface="Wingdings" pitchFamily="2" charset="2"/>
              <a:buNone/>
            </a:pPr>
            <a:r>
              <a:rPr lang="en-US" sz="1800" dirty="0">
                <a:latin typeface="Arial" panose="020B0604020202020204" pitchFamily="34" charset="0"/>
                <a:cs typeface="Arial" panose="020B0604020202020204" pitchFamily="34" charset="0"/>
              </a:rPr>
              <a:t>1  None	             2  Incomprehensible words    3  Flexion from pain</a:t>
            </a:r>
          </a:p>
          <a:p>
            <a:pPr marL="571500" indent="-571500" eaLnBrk="1" hangingPunct="1">
              <a:lnSpc>
                <a:spcPct val="80000"/>
              </a:lnSpc>
              <a:buFont typeface="Wingdings" pitchFamily="2" charset="2"/>
              <a:buNone/>
            </a:pPr>
            <a:r>
              <a:rPr lang="en-US" sz="1800" dirty="0">
                <a:latin typeface="Arial" panose="020B0604020202020204" pitchFamily="34" charset="0"/>
                <a:cs typeface="Arial" panose="020B0604020202020204" pitchFamily="34" charset="0"/>
              </a:rPr>
              <a:t>		             1  None			  2  Extension from pain					  1   None</a:t>
            </a:r>
          </a:p>
          <a:p>
            <a:pPr marL="571500" indent="-571500" eaLnBrk="1" hangingPunct="1">
              <a:lnSpc>
                <a:spcPct val="80000"/>
              </a:lnSpc>
              <a:buFont typeface="Wingdings" pitchFamily="2" charset="2"/>
              <a:buNone/>
            </a:pPr>
            <a:endParaRPr lang="en-US" sz="1800" dirty="0">
              <a:latin typeface="Arial" panose="020B0604020202020204" pitchFamily="34" charset="0"/>
              <a:cs typeface="Arial" panose="020B0604020202020204" pitchFamily="34" charset="0"/>
            </a:endParaRPr>
          </a:p>
          <a:p>
            <a:pPr marL="571500" indent="-571500" eaLnBrk="1" hangingPunct="1">
              <a:lnSpc>
                <a:spcPct val="80000"/>
              </a:lnSpc>
              <a:buFont typeface="Wingdings" pitchFamily="2" charset="2"/>
              <a:buNone/>
            </a:pPr>
            <a:r>
              <a:rPr lang="en-US" sz="2000" dirty="0">
                <a:solidFill>
                  <a:srgbClr val="C00000"/>
                </a:solidFill>
                <a:latin typeface="Arial" panose="020B0604020202020204" pitchFamily="34" charset="0"/>
                <a:cs typeface="Arial" panose="020B0604020202020204" pitchFamily="34" charset="0"/>
              </a:rPr>
              <a:t>This assessment scale helps to quantify changes and identify worsening symptoms for treatment. </a:t>
            </a:r>
            <a:r>
              <a:rPr lang="en-US" sz="2000" dirty="0">
                <a:latin typeface="Arial" panose="020B0604020202020204" pitchFamily="34" charset="0"/>
                <a:cs typeface="Arial" panose="020B0604020202020204" pitchFamily="34" charset="0"/>
              </a:rPr>
              <a:t>Decorticate posturing is considered flexion on the scale.  Decerebrate is considered extension.  I always remembered Decerebrate as celebrate (extend arms to celebrate) to remember which is which. </a:t>
            </a:r>
          </a:p>
          <a:p>
            <a:pPr marL="571500" indent="-571500" eaLnBrk="1" hangingPunct="1">
              <a:lnSpc>
                <a:spcPct val="80000"/>
              </a:lnSpc>
              <a:buFont typeface="Wingdings" pitchFamily="2" charset="2"/>
              <a:buNone/>
            </a:pPr>
            <a:endParaRPr lang="en-US" sz="1800" dirty="0">
              <a:latin typeface="Arial" panose="020B0604020202020204" pitchFamily="34" charset="0"/>
              <a:cs typeface="Arial" panose="020B0604020202020204" pitchFamily="34" charset="0"/>
            </a:endParaRPr>
          </a:p>
          <a:p>
            <a:pPr marL="571500" indent="-571500" eaLnBrk="1" hangingPunct="1">
              <a:lnSpc>
                <a:spcPct val="80000"/>
              </a:lnSpc>
              <a:buFont typeface="Wingdings" pitchFamily="2" charset="2"/>
              <a:buNone/>
            </a:pPr>
            <a:r>
              <a:rPr lang="en-US" sz="2000" dirty="0">
                <a:latin typeface="Arial" panose="020B0604020202020204" pitchFamily="34" charset="0"/>
                <a:cs typeface="Arial" panose="020B0604020202020204" pitchFamily="34" charset="0"/>
              </a:rPr>
              <a:t>Other changes seen can be in one sided weakness, facial drooping, nausea, vomiting, hyperthermia, headaches, hypoxia, </a:t>
            </a:r>
            <a:r>
              <a:rPr lang="en-US" sz="2000" dirty="0" err="1">
                <a:latin typeface="Arial" panose="020B0604020202020204" pitchFamily="34" charset="0"/>
                <a:cs typeface="Arial" panose="020B0604020202020204" pitchFamily="34" charset="0"/>
              </a:rPr>
              <a:t>Cheyne</a:t>
            </a:r>
            <a:r>
              <a:rPr lang="en-US" sz="2000" dirty="0">
                <a:latin typeface="Arial" panose="020B0604020202020204" pitchFamily="34" charset="0"/>
                <a:cs typeface="Arial" panose="020B0604020202020204" pitchFamily="34" charset="0"/>
              </a:rPr>
              <a:t>-Stokes Respirations, </a:t>
            </a:r>
            <a:r>
              <a:rPr lang="en-US" sz="2000" dirty="0">
                <a:solidFill>
                  <a:srgbClr val="C00000"/>
                </a:solidFill>
                <a:latin typeface="Arial" panose="020B0604020202020204" pitchFamily="34" charset="0"/>
                <a:cs typeface="Arial" panose="020B0604020202020204" pitchFamily="34" charset="0"/>
              </a:rPr>
              <a:t>Cushing’s Triad (late sign of high ICP) – of increased SBP, widening pulse pressure, and bradycardia</a:t>
            </a:r>
            <a:r>
              <a:rPr lang="en-US" sz="2000" dirty="0">
                <a:latin typeface="Arial" panose="020B0604020202020204" pitchFamily="34" charset="0"/>
                <a:cs typeface="Arial" panose="020B0604020202020204" pitchFamily="34" charset="0"/>
              </a:rPr>
              <a:t>.</a:t>
            </a:r>
          </a:p>
          <a:p>
            <a:pPr marL="571500" indent="-571500" eaLnBrk="1" hangingPunct="1">
              <a:lnSpc>
                <a:spcPct val="80000"/>
              </a:lnSpc>
              <a:buFont typeface="Wingdings" pitchFamily="2" charset="2"/>
              <a:buNone/>
            </a:pPr>
            <a:endParaRPr lang="en-US" sz="20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Glasgow Coma Scale</a:t>
            </a:r>
          </a:p>
        </p:txBody>
      </p:sp>
      <p:sp>
        <p:nvSpPr>
          <p:cNvPr id="9" name="TextBox 8"/>
          <p:cNvSpPr txBox="1"/>
          <p:nvPr/>
        </p:nvSpPr>
        <p:spPr>
          <a:xfrm>
            <a:off x="76200" y="2743200"/>
            <a:ext cx="1600200" cy="3139321"/>
          </a:xfrm>
          <a:prstGeom prst="rect">
            <a:avLst/>
          </a:prstGeom>
          <a:noFill/>
        </p:spPr>
        <p:txBody>
          <a:bodyPr wrap="square" rtlCol="0">
            <a:spAutoFit/>
          </a:bodyPr>
          <a:lstStyle/>
          <a:p>
            <a:r>
              <a:rPr lang="en-US" dirty="0"/>
              <a:t>Why is it important to do this assessment consistently?</a:t>
            </a:r>
          </a:p>
          <a:p>
            <a:endParaRPr lang="en-US" dirty="0"/>
          </a:p>
          <a:p>
            <a:r>
              <a:rPr lang="en-US" dirty="0"/>
              <a:t>What would be the implications of each deficit?</a:t>
            </a:r>
          </a:p>
        </p:txBody>
      </p:sp>
    </p:spTree>
    <p:custDataLst>
      <p:tags r:id="rId1"/>
    </p:custDataLst>
  </p:cSld>
  <p:clrMapOvr>
    <a:masterClrMapping/>
  </p:clrMapOvr>
  <p:transition advTm="364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13315" name="Rectangle 3"/>
          <p:cNvSpPr>
            <a:spLocks noGrp="1" noChangeArrowheads="1"/>
          </p:cNvSpPr>
          <p:nvPr>
            <p:ph idx="1"/>
          </p:nvPr>
        </p:nvSpPr>
        <p:spPr>
          <a:xfrm>
            <a:off x="1752599" y="850640"/>
            <a:ext cx="7239001" cy="5854959"/>
          </a:xfrm>
        </p:spPr>
        <p:txBody>
          <a:bodyPr>
            <a:normAutofit lnSpcReduction="10000"/>
          </a:bodyPr>
          <a:lstStyle/>
          <a:p>
            <a:r>
              <a:rPr lang="en-US" sz="2400" dirty="0">
                <a:solidFill>
                  <a:srgbClr val="C00000"/>
                </a:solidFill>
                <a:latin typeface="Arial" panose="020B0604020202020204" pitchFamily="34" charset="0"/>
                <a:cs typeface="Arial" panose="020B0604020202020204" pitchFamily="34" charset="0"/>
              </a:rPr>
              <a:t>Glasgow Coma Scale </a:t>
            </a:r>
            <a:r>
              <a:rPr lang="en-US" sz="2400" dirty="0">
                <a:solidFill>
                  <a:schemeClr val="accent3">
                    <a:lumMod val="50000"/>
                  </a:schemeClr>
                </a:solidFill>
                <a:latin typeface="Arial" panose="020B0604020202020204" pitchFamily="34" charset="0"/>
                <a:cs typeface="Arial" panose="020B0604020202020204" pitchFamily="34" charset="0"/>
              </a:rPr>
              <a:t>–  (assessment)</a:t>
            </a:r>
          </a:p>
          <a:p>
            <a:pPr lvl="1"/>
            <a:r>
              <a:rPr lang="en-US" sz="2400" dirty="0">
                <a:solidFill>
                  <a:schemeClr val="tx1"/>
                </a:solidFill>
                <a:latin typeface="Arial" panose="020B0604020202020204" pitchFamily="34" charset="0"/>
                <a:cs typeface="Arial" panose="020B0604020202020204" pitchFamily="34" charset="0"/>
              </a:rPr>
              <a:t>Point of </a:t>
            </a:r>
            <a:r>
              <a:rPr lang="en-US" sz="2400" dirty="0">
                <a:solidFill>
                  <a:srgbClr val="C00000"/>
                </a:solidFill>
                <a:latin typeface="Arial" panose="020B0604020202020204" pitchFamily="34" charset="0"/>
                <a:cs typeface="Arial" panose="020B0604020202020204" pitchFamily="34" charset="0"/>
              </a:rPr>
              <a:t>maximum stimulation</a:t>
            </a:r>
            <a:r>
              <a:rPr lang="en-US" sz="2400" dirty="0">
                <a:solidFill>
                  <a:schemeClr val="tx1"/>
                </a:solidFill>
                <a:latin typeface="Arial" panose="020B0604020202020204" pitchFamily="34" charset="0"/>
                <a:cs typeface="Arial" panose="020B0604020202020204" pitchFamily="34" charset="0"/>
              </a:rPr>
              <a:t>, so sleeping is not a </a:t>
            </a:r>
            <a:r>
              <a:rPr lang="en-US" sz="2400" dirty="0" err="1">
                <a:solidFill>
                  <a:schemeClr val="tx1"/>
                </a:solidFill>
                <a:latin typeface="Arial" panose="020B0604020202020204" pitchFamily="34" charset="0"/>
                <a:cs typeface="Arial" panose="020B0604020202020204" pitchFamily="34" charset="0"/>
              </a:rPr>
              <a:t>neuro</a:t>
            </a:r>
            <a:r>
              <a:rPr lang="en-US" sz="2400" dirty="0">
                <a:solidFill>
                  <a:schemeClr val="tx1"/>
                </a:solidFill>
                <a:latin typeface="Arial" panose="020B0604020202020204" pitchFamily="34" charset="0"/>
                <a:cs typeface="Arial" panose="020B0604020202020204" pitchFamily="34" charset="0"/>
              </a:rPr>
              <a:t>. deficit.  If they are awakened, the patient should be able to respond appropriately.  Pinching around axilla, sternal rub, pinching nail bed with Kelly clamp, ice water to ear canal are all ways to stimulate a comatose patient. </a:t>
            </a:r>
          </a:p>
          <a:p>
            <a:pPr lvl="1"/>
            <a:r>
              <a:rPr lang="en-US" sz="2400" dirty="0">
                <a:solidFill>
                  <a:schemeClr val="tx1"/>
                </a:solidFill>
                <a:latin typeface="Arial" panose="020B0604020202020204" pitchFamily="34" charset="0"/>
                <a:cs typeface="Arial" panose="020B0604020202020204" pitchFamily="34" charset="0"/>
              </a:rPr>
              <a:t>Clamping your fingers may be reflexive but releasing would not be.</a:t>
            </a:r>
          </a:p>
          <a:p>
            <a:pPr lvl="1"/>
            <a:r>
              <a:rPr lang="en-US" sz="2400" dirty="0">
                <a:solidFill>
                  <a:schemeClr val="tx1"/>
                </a:solidFill>
                <a:latin typeface="Arial" panose="020B0604020202020204" pitchFamily="34" charset="0"/>
                <a:cs typeface="Arial" panose="020B0604020202020204" pitchFamily="34" charset="0"/>
              </a:rPr>
              <a:t>Have the patient give a                                         thumbs up to </a:t>
            </a:r>
            <a:r>
              <a:rPr lang="en-US" sz="2400" dirty="0">
                <a:solidFill>
                  <a:schemeClr val="accent3">
                    <a:lumMod val="50000"/>
                  </a:schemeClr>
                </a:solidFill>
                <a:latin typeface="Arial" panose="020B0604020202020204" pitchFamily="34" charset="0"/>
                <a:cs typeface="Arial" panose="020B0604020202020204" pitchFamily="34" charset="0"/>
              </a:rPr>
              <a:t>follow                                        directions</a:t>
            </a:r>
            <a:r>
              <a:rPr lang="en-US" sz="2400" dirty="0">
                <a:solidFill>
                  <a:schemeClr val="tx1"/>
                </a:solidFill>
                <a:latin typeface="Arial" panose="020B0604020202020204" pitchFamily="34" charset="0"/>
                <a:cs typeface="Arial" panose="020B0604020202020204" pitchFamily="34" charset="0"/>
              </a:rPr>
              <a:t>.</a:t>
            </a:r>
          </a:p>
          <a:p>
            <a:pPr lvl="1"/>
            <a:r>
              <a:rPr lang="en-US" sz="2400" dirty="0">
                <a:solidFill>
                  <a:schemeClr val="tx1"/>
                </a:solidFill>
                <a:latin typeface="Arial" panose="020B0604020202020204" pitchFamily="34" charset="0"/>
                <a:cs typeface="Arial" panose="020B0604020202020204" pitchFamily="34" charset="0"/>
              </a:rPr>
              <a:t>Always perform as a                               baseline before                                             procedures or movement.</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Changes</a:t>
            </a:r>
          </a:p>
        </p:txBody>
      </p:sp>
      <p:sp>
        <p:nvSpPr>
          <p:cNvPr id="8" name="TextBox 7"/>
          <p:cNvSpPr txBox="1"/>
          <p:nvPr/>
        </p:nvSpPr>
        <p:spPr>
          <a:xfrm>
            <a:off x="76200" y="2743200"/>
            <a:ext cx="1600200" cy="3416320"/>
          </a:xfrm>
          <a:prstGeom prst="rect">
            <a:avLst/>
          </a:prstGeom>
          <a:noFill/>
        </p:spPr>
        <p:txBody>
          <a:bodyPr wrap="square" rtlCol="0">
            <a:spAutoFit/>
          </a:bodyPr>
          <a:lstStyle/>
          <a:p>
            <a:r>
              <a:rPr lang="en-US" dirty="0"/>
              <a:t>Which is more important to chart or pass on in report, the normal or the abnormals?</a:t>
            </a:r>
          </a:p>
          <a:p>
            <a:endParaRPr lang="en-US" dirty="0"/>
          </a:p>
          <a:p>
            <a:r>
              <a:rPr lang="en-US" dirty="0"/>
              <a:t>Can the patient repeat the task?</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600" y="4038600"/>
            <a:ext cx="3048000" cy="228600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8600" y="4876800"/>
            <a:ext cx="369124" cy="388053"/>
          </a:xfrm>
          <a:prstGeom prst="rect">
            <a:avLst/>
          </a:prstGeom>
        </p:spPr>
      </p:pic>
    </p:spTree>
    <p:custDataLst>
      <p:tags r:id="rId1"/>
    </p:custDataLst>
  </p:cSld>
  <p:clrMapOvr>
    <a:masterClrMapping/>
  </p:clrMapOvr>
  <p:transition advTm="182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13315" name="Rectangle 3"/>
          <p:cNvSpPr>
            <a:spLocks noGrp="1" noChangeArrowheads="1"/>
          </p:cNvSpPr>
          <p:nvPr>
            <p:ph idx="1"/>
          </p:nvPr>
        </p:nvSpPr>
        <p:spPr>
          <a:xfrm>
            <a:off x="1714499" y="838200"/>
            <a:ext cx="7277101" cy="5867400"/>
          </a:xfrm>
        </p:spPr>
        <p:txBody>
          <a:bodyPr>
            <a:normAutofit/>
          </a:bodyPr>
          <a:lstStyle/>
          <a:p>
            <a:r>
              <a:rPr lang="en-US" sz="3200" dirty="0">
                <a:solidFill>
                  <a:srgbClr val="C00000"/>
                </a:solidFill>
                <a:latin typeface="Arial" panose="020B0604020202020204" pitchFamily="34" charset="0"/>
                <a:cs typeface="Arial" panose="020B0604020202020204" pitchFamily="34" charset="0"/>
              </a:rPr>
              <a:t>Symmetry of movement and strength checked</a:t>
            </a:r>
          </a:p>
          <a:p>
            <a:r>
              <a:rPr lang="en-US" sz="3200" dirty="0">
                <a:solidFill>
                  <a:srgbClr val="C00000"/>
                </a:solidFill>
                <a:latin typeface="Arial" panose="020B0604020202020204" pitchFamily="34" charset="0"/>
                <a:cs typeface="Arial" panose="020B0604020202020204" pitchFamily="34" charset="0"/>
              </a:rPr>
              <a:t>Pupil size and                         response checked</a:t>
            </a: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Babinski sign – stimulation to the bottom of the foot should be negative in adults, toes do down – positive, toes go up and fan out, indicating altered perfusion to cerebral cortex.</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Changes</a:t>
            </a:r>
          </a:p>
        </p:txBody>
      </p:sp>
      <p:sp>
        <p:nvSpPr>
          <p:cNvPr id="8" name="TextBox 7"/>
          <p:cNvSpPr txBox="1"/>
          <p:nvPr/>
        </p:nvSpPr>
        <p:spPr>
          <a:xfrm>
            <a:off x="76200" y="2743200"/>
            <a:ext cx="1600200" cy="3139321"/>
          </a:xfrm>
          <a:prstGeom prst="rect">
            <a:avLst/>
          </a:prstGeom>
          <a:noFill/>
        </p:spPr>
        <p:txBody>
          <a:bodyPr wrap="square" rtlCol="0">
            <a:spAutoFit/>
          </a:bodyPr>
          <a:lstStyle/>
          <a:p>
            <a:r>
              <a:rPr lang="en-US" dirty="0"/>
              <a:t>How many hands are required to check symmetry of strength?</a:t>
            </a:r>
          </a:p>
          <a:p>
            <a:endParaRPr lang="en-US" dirty="0"/>
          </a:p>
          <a:p>
            <a:r>
              <a:rPr lang="en-US" dirty="0"/>
              <a:t>Practice on your friends to show it properly</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7732" y="3060701"/>
            <a:ext cx="1003300" cy="8128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1371600"/>
            <a:ext cx="3048000" cy="2286000"/>
          </a:xfrm>
          <a:prstGeom prst="rect">
            <a:avLst/>
          </a:prstGeom>
        </p:spPr>
      </p:pic>
    </p:spTree>
    <p:custDataLst>
      <p:tags r:id="rId1"/>
    </p:custDataLst>
    <p:extLst>
      <p:ext uri="{BB962C8B-B14F-4D97-AF65-F5344CB8AC3E}">
        <p14:creationId xmlns:p14="http://schemas.microsoft.com/office/powerpoint/2010/main" val="34015054"/>
      </p:ext>
    </p:extLst>
  </p:cSld>
  <p:clrMapOvr>
    <a:masterClrMapping/>
  </p:clrMapOvr>
  <p:transition advTm="182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14339" name="Rectangle 3"/>
          <p:cNvSpPr>
            <a:spLocks noGrp="1" noChangeArrowheads="1"/>
          </p:cNvSpPr>
          <p:nvPr>
            <p:ph idx="1"/>
          </p:nvPr>
        </p:nvSpPr>
        <p:spPr>
          <a:xfrm>
            <a:off x="1752599" y="863082"/>
            <a:ext cx="7239001" cy="5842518"/>
          </a:xfrm>
        </p:spPr>
        <p:txBody>
          <a:bodyPr>
            <a:normAutofit/>
          </a:bodyPr>
          <a:lstStyle/>
          <a:p>
            <a:pPr>
              <a:lnSpc>
                <a:spcPct val="90000"/>
              </a:lnSpc>
            </a:pPr>
            <a:r>
              <a:rPr lang="en-US" sz="3200" dirty="0">
                <a:latin typeface="Arial" panose="020B0604020202020204" pitchFamily="34" charset="0"/>
                <a:cs typeface="Arial" panose="020B0604020202020204" pitchFamily="34" charset="0"/>
              </a:rPr>
              <a:t>Headache – usually severe</a:t>
            </a:r>
          </a:p>
          <a:p>
            <a:pPr>
              <a:lnSpc>
                <a:spcPct val="90000"/>
              </a:lnSpc>
            </a:pPr>
            <a:r>
              <a:rPr lang="en-US" sz="3200" dirty="0">
                <a:solidFill>
                  <a:srgbClr val="C00000"/>
                </a:solidFill>
                <a:latin typeface="Arial" panose="020B0604020202020204" pitchFamily="34" charset="0"/>
                <a:cs typeface="Arial" panose="020B0604020202020204" pitchFamily="34" charset="0"/>
              </a:rPr>
              <a:t>Early changes </a:t>
            </a:r>
            <a:r>
              <a:rPr lang="en-US" sz="3200" dirty="0">
                <a:latin typeface="Arial" panose="020B0604020202020204" pitchFamily="34" charset="0"/>
                <a:cs typeface="Arial" panose="020B0604020202020204" pitchFamily="34" charset="0"/>
              </a:rPr>
              <a:t>in mental state include lethargy, irritability, slow decision making and </a:t>
            </a:r>
            <a:r>
              <a:rPr lang="en-US" sz="3200" b="1" dirty="0">
                <a:solidFill>
                  <a:srgbClr val="C00000"/>
                </a:solidFill>
                <a:latin typeface="Arial" panose="020B0604020202020204" pitchFamily="34" charset="0"/>
                <a:cs typeface="Arial" panose="020B0604020202020204" pitchFamily="34" charset="0"/>
              </a:rPr>
              <a:t>abnormal social behavior</a:t>
            </a:r>
            <a:r>
              <a:rPr lang="en-US" sz="3200" dirty="0">
                <a:latin typeface="Arial" panose="020B0604020202020204" pitchFamily="34" charset="0"/>
                <a:cs typeface="Arial" panose="020B0604020202020204" pitchFamily="34" charset="0"/>
              </a:rPr>
              <a:t>. Untreated, can deteriorate to stupor, coma and death. </a:t>
            </a:r>
          </a:p>
          <a:p>
            <a:pPr>
              <a:lnSpc>
                <a:spcPct val="90000"/>
              </a:lnSpc>
            </a:pPr>
            <a:r>
              <a:rPr lang="en-US" sz="3200" dirty="0">
                <a:latin typeface="Arial" panose="020B0604020202020204" pitchFamily="34" charset="0"/>
                <a:cs typeface="Arial" panose="020B0604020202020204" pitchFamily="34" charset="0"/>
              </a:rPr>
              <a:t>Vomiting (in early stages without nausea) and can progress to projectile with rising ICP. </a:t>
            </a:r>
          </a:p>
          <a:p>
            <a:pPr>
              <a:lnSpc>
                <a:spcPct val="90000"/>
              </a:lnSpc>
            </a:pPr>
            <a:r>
              <a:rPr lang="en-US" sz="3200" dirty="0">
                <a:latin typeface="Arial" panose="020B0604020202020204" pitchFamily="34" charset="0"/>
                <a:cs typeface="Arial" panose="020B0604020202020204" pitchFamily="34" charset="0"/>
              </a:rPr>
              <a:t>Pupil changes including irregularity or dilatation in one eye.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67069" y="0"/>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Classic Signs</a:t>
            </a:r>
          </a:p>
        </p:txBody>
      </p:sp>
      <p:sp>
        <p:nvSpPr>
          <p:cNvPr id="8" name="TextBox 7"/>
          <p:cNvSpPr txBox="1"/>
          <p:nvPr/>
        </p:nvSpPr>
        <p:spPr>
          <a:xfrm>
            <a:off x="66869" y="2743200"/>
            <a:ext cx="1600200" cy="3323987"/>
          </a:xfrm>
          <a:prstGeom prst="rect">
            <a:avLst/>
          </a:prstGeom>
          <a:noFill/>
        </p:spPr>
        <p:txBody>
          <a:bodyPr wrap="square" rtlCol="0">
            <a:spAutoFit/>
          </a:bodyPr>
          <a:lstStyle/>
          <a:p>
            <a:r>
              <a:rPr lang="en-US" sz="1400" dirty="0"/>
              <a:t>The best indicator of deterioration in a patient with traumatic brain injury is change in:</a:t>
            </a:r>
          </a:p>
          <a:p>
            <a:r>
              <a:rPr lang="en-US" sz="1400" dirty="0"/>
              <a:t> </a:t>
            </a:r>
          </a:p>
          <a:p>
            <a:r>
              <a:rPr lang="en-US" sz="1400" dirty="0"/>
              <a:t> a. breathing </a:t>
            </a:r>
          </a:p>
          <a:p>
            <a:r>
              <a:rPr lang="en-US" sz="1400" dirty="0"/>
              <a:t>     pattern</a:t>
            </a:r>
          </a:p>
          <a:p>
            <a:r>
              <a:rPr lang="en-US" sz="1400" dirty="0"/>
              <a:t> b. heart rhythm</a:t>
            </a:r>
          </a:p>
          <a:p>
            <a:r>
              <a:rPr lang="en-US" sz="1400" dirty="0"/>
              <a:t> c. skin color</a:t>
            </a:r>
          </a:p>
          <a:p>
            <a:r>
              <a:rPr lang="en-US" sz="1400" dirty="0"/>
              <a:t> d. blood </a:t>
            </a:r>
          </a:p>
          <a:p>
            <a:r>
              <a:rPr lang="en-US" sz="1400" dirty="0"/>
              <a:t>     pressure</a:t>
            </a:r>
          </a:p>
          <a:p>
            <a:r>
              <a:rPr lang="en-US" sz="1400" dirty="0"/>
              <a:t> e. level of </a:t>
            </a:r>
          </a:p>
          <a:p>
            <a:r>
              <a:rPr lang="en-US" sz="1400" dirty="0"/>
              <a:t>     consciousness</a:t>
            </a:r>
          </a:p>
        </p:txBody>
      </p:sp>
    </p:spTree>
    <p:custDataLst>
      <p:tags r:id="rId1"/>
    </p:custDataLst>
  </p:cSld>
  <p:clrMapOvr>
    <a:masterClrMapping/>
  </p:clrMapOvr>
  <p:transition advTm="199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14339" name="Rectangle 3"/>
          <p:cNvSpPr>
            <a:spLocks noGrp="1" noChangeArrowheads="1"/>
          </p:cNvSpPr>
          <p:nvPr>
            <p:ph idx="1"/>
          </p:nvPr>
        </p:nvSpPr>
        <p:spPr>
          <a:xfrm>
            <a:off x="1762124" y="838200"/>
            <a:ext cx="7229476" cy="5867400"/>
          </a:xfrm>
        </p:spPr>
        <p:txBody>
          <a:bodyPr>
            <a:normAutofit/>
          </a:bodyPr>
          <a:lstStyle/>
          <a:p>
            <a:pPr>
              <a:lnSpc>
                <a:spcPct val="90000"/>
              </a:lnSpc>
            </a:pPr>
            <a:r>
              <a:rPr lang="en-US" dirty="0">
                <a:solidFill>
                  <a:srgbClr val="C00000"/>
                </a:solidFill>
              </a:rPr>
              <a:t>Fundoscopy</a:t>
            </a:r>
            <a:r>
              <a:rPr lang="en-US" dirty="0"/>
              <a:t> shows blurring of the disc margins, loss of venous pulsations, flame-shaped hemorrhages. In later stages, may see obscured disc margins and retinal hemorrhages. </a:t>
            </a:r>
          </a:p>
          <a:p>
            <a:pPr>
              <a:lnSpc>
                <a:spcPct val="90000"/>
              </a:lnSpc>
            </a:pPr>
            <a:r>
              <a:rPr lang="en-US" dirty="0">
                <a:solidFill>
                  <a:srgbClr val="C00000"/>
                </a:solidFill>
              </a:rPr>
              <a:t>Late signs </a:t>
            </a:r>
            <a:r>
              <a:rPr lang="en-US" dirty="0"/>
              <a:t>include motor changes (hemiparesis), raised systolic arterial pressure, </a:t>
            </a:r>
            <a:r>
              <a:rPr lang="en-US" dirty="0">
                <a:solidFill>
                  <a:srgbClr val="C00000"/>
                </a:solidFill>
              </a:rPr>
              <a:t>widened pulse pressure </a:t>
            </a:r>
            <a:r>
              <a:rPr lang="en-US" dirty="0"/>
              <a:t>and </a:t>
            </a:r>
            <a:r>
              <a:rPr lang="en-US" dirty="0">
                <a:solidFill>
                  <a:srgbClr val="C00000"/>
                </a:solidFill>
              </a:rPr>
              <a:t>slow irregular pulse</a:t>
            </a:r>
            <a:r>
              <a:rPr lang="en-US" dirty="0"/>
              <a:t>. </a:t>
            </a:r>
          </a:p>
          <a:p>
            <a:pPr>
              <a:lnSpc>
                <a:spcPct val="90000"/>
              </a:lnSpc>
            </a:pPr>
            <a:r>
              <a:rPr lang="en-US" dirty="0"/>
              <a:t>‘</a:t>
            </a:r>
            <a:r>
              <a:rPr lang="en-US" dirty="0">
                <a:solidFill>
                  <a:srgbClr val="C00000"/>
                </a:solidFill>
              </a:rPr>
              <a:t>Talk and deteriorate</a:t>
            </a:r>
            <a:r>
              <a:rPr lang="en-US" dirty="0"/>
              <a:t>’ patients typically talk recognizably following head injury then go into coma in the first two days. Usual cause is an intracranial hematoma.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Classic Signs</a:t>
            </a:r>
          </a:p>
        </p:txBody>
      </p:sp>
      <p:sp>
        <p:nvSpPr>
          <p:cNvPr id="8" name="TextBox 7"/>
          <p:cNvSpPr txBox="1"/>
          <p:nvPr/>
        </p:nvSpPr>
        <p:spPr>
          <a:xfrm>
            <a:off x="76200" y="2743200"/>
            <a:ext cx="1600200" cy="3570208"/>
          </a:xfrm>
          <a:prstGeom prst="rect">
            <a:avLst/>
          </a:prstGeom>
          <a:noFill/>
        </p:spPr>
        <p:txBody>
          <a:bodyPr wrap="square" rtlCol="0">
            <a:spAutoFit/>
          </a:bodyPr>
          <a:lstStyle/>
          <a:p>
            <a:r>
              <a:rPr lang="en-US" sz="1400" dirty="0"/>
              <a:t>You know that spine immobilization cannot be removed until:</a:t>
            </a:r>
          </a:p>
          <a:p>
            <a:pPr marL="285750" indent="-285750">
              <a:buFont typeface="+mj-lt"/>
              <a:buAutoNum type="alphaUcPeriod"/>
            </a:pPr>
            <a:r>
              <a:rPr lang="en-US" sz="1200" dirty="0"/>
              <a:t>48 hours have passed</a:t>
            </a:r>
          </a:p>
          <a:p>
            <a:pPr marL="285750" indent="-285750">
              <a:buFont typeface="+mj-lt"/>
              <a:buAutoNum type="alphaUcPeriod"/>
            </a:pPr>
            <a:r>
              <a:rPr lang="en-US" sz="1200" dirty="0"/>
              <a:t>The neurological status has stabilized</a:t>
            </a:r>
          </a:p>
          <a:p>
            <a:pPr marL="285750" indent="-285750">
              <a:buFont typeface="+mj-lt"/>
              <a:buAutoNum type="alphaUcPeriod"/>
            </a:pPr>
            <a:r>
              <a:rPr lang="en-US" sz="1200" dirty="0"/>
              <a:t>Patient is ready for discharge from the Intensive Care Unit (ICU)</a:t>
            </a:r>
          </a:p>
          <a:p>
            <a:pPr marL="285750" indent="-285750">
              <a:buFont typeface="+mj-lt"/>
              <a:buAutoNum type="alphaUcPeriod"/>
            </a:pPr>
            <a:r>
              <a:rPr lang="en-US" sz="1200" dirty="0"/>
              <a:t>Injury to the spine has been ruled out</a:t>
            </a:r>
          </a:p>
        </p:txBody>
      </p:sp>
    </p:spTree>
    <p:custDataLst>
      <p:tags r:id="rId1"/>
    </p:custDataLst>
    <p:extLst>
      <p:ext uri="{BB962C8B-B14F-4D97-AF65-F5344CB8AC3E}">
        <p14:creationId xmlns:p14="http://schemas.microsoft.com/office/powerpoint/2010/main" val="3345239393"/>
      </p:ext>
    </p:extLst>
  </p:cSld>
  <p:clrMapOvr>
    <a:masterClrMapping/>
  </p:clrMapOvr>
  <p:transition advTm="199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 y="1"/>
            <a:ext cx="9320462" cy="6934200"/>
          </a:xfrm>
          <a:prstGeom prst="rect">
            <a:avLst/>
          </a:prstGeom>
        </p:spPr>
      </p:pic>
      <p:pic>
        <p:nvPicPr>
          <p:cNvPr id="15362" name="Picture 5" descr="41_004"/>
          <p:cNvPicPr>
            <a:picLocks noChangeAspect="1" noChangeArrowheads="1"/>
          </p:cNvPicPr>
          <p:nvPr/>
        </p:nvPicPr>
        <p:blipFill>
          <a:blip r:embed="rId5" cstate="print"/>
          <a:srcRect/>
          <a:stretch>
            <a:fillRect/>
          </a:stretch>
        </p:blipFill>
        <p:spPr bwMode="auto">
          <a:xfrm>
            <a:off x="1828030" y="878756"/>
            <a:ext cx="7062531" cy="5064844"/>
          </a:xfrm>
          <a:prstGeom prst="rect">
            <a:avLst/>
          </a:prstGeom>
          <a:noFill/>
          <a:ln w="9525">
            <a:noFill/>
            <a:miter lim="800000"/>
            <a:headEnd/>
            <a:tailEnd/>
          </a:ln>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5" name="Rectangle 4"/>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6" name="Rectangle 5"/>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A&amp;P</a:t>
            </a:r>
          </a:p>
        </p:txBody>
      </p:sp>
      <p:sp>
        <p:nvSpPr>
          <p:cNvPr id="7" name="TextBox 6"/>
          <p:cNvSpPr txBox="1"/>
          <p:nvPr/>
        </p:nvSpPr>
        <p:spPr>
          <a:xfrm>
            <a:off x="76200" y="2743200"/>
            <a:ext cx="1600200" cy="3539430"/>
          </a:xfrm>
          <a:prstGeom prst="rect">
            <a:avLst/>
          </a:prstGeom>
          <a:noFill/>
        </p:spPr>
        <p:txBody>
          <a:bodyPr wrap="square" rtlCol="0">
            <a:spAutoFit/>
          </a:bodyPr>
          <a:lstStyle/>
          <a:p>
            <a:r>
              <a:rPr lang="en-US" sz="1400" dirty="0"/>
              <a:t>Which of the following observations are relevant to a basilar skull </a:t>
            </a:r>
            <a:r>
              <a:rPr lang="en-US" sz="1400" dirty="0" err="1"/>
              <a:t>fx</a:t>
            </a:r>
            <a:r>
              <a:rPr lang="en-US" sz="1400" dirty="0"/>
              <a:t>?</a:t>
            </a:r>
          </a:p>
          <a:p>
            <a:r>
              <a:rPr lang="en-US" sz="1400" dirty="0"/>
              <a:t>Select all that apply: </a:t>
            </a:r>
          </a:p>
          <a:p>
            <a:r>
              <a:rPr lang="en-US" sz="1400" dirty="0"/>
              <a:t>-Leakage of cerebrospinal fluid (CSF) from the nose or ear</a:t>
            </a:r>
          </a:p>
          <a:p>
            <a:r>
              <a:rPr lang="en-US" sz="1400" dirty="0"/>
              <a:t>-Raccoon sign</a:t>
            </a:r>
          </a:p>
          <a:p>
            <a:r>
              <a:rPr lang="en-US" sz="1400" dirty="0"/>
              <a:t>-Battle's sign </a:t>
            </a:r>
          </a:p>
          <a:p>
            <a:r>
              <a:rPr lang="en-US" sz="1400" dirty="0"/>
              <a:t>-Babinski's sign</a:t>
            </a:r>
          </a:p>
          <a:p>
            <a:r>
              <a:rPr lang="en-US" sz="1400" dirty="0"/>
              <a:t>-</a:t>
            </a:r>
            <a:r>
              <a:rPr lang="en-US" sz="1400" dirty="0" err="1"/>
              <a:t>Kernig's</a:t>
            </a:r>
            <a:r>
              <a:rPr lang="en-US" sz="1400" dirty="0"/>
              <a:t> sign</a:t>
            </a:r>
          </a:p>
          <a:p>
            <a:r>
              <a:rPr lang="en-US" sz="1400" dirty="0"/>
              <a:t>-</a:t>
            </a:r>
            <a:r>
              <a:rPr lang="en-US" sz="1400" dirty="0" err="1"/>
              <a:t>Brudzinski's</a:t>
            </a:r>
            <a:r>
              <a:rPr lang="en-US" sz="1400" dirty="0"/>
              <a:t> sign </a:t>
            </a:r>
          </a:p>
        </p:txBody>
      </p:sp>
    </p:spTree>
    <p:custDataLst>
      <p:tags r:id="rId1"/>
    </p:custDataLst>
  </p:cSld>
  <p:clrMapOvr>
    <a:masterClrMapping/>
  </p:clrMapOvr>
  <p:transition advTm="9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 y="-84605"/>
            <a:ext cx="9143040" cy="6974789"/>
          </a:xfrm>
          <a:prstGeom prst="rect">
            <a:avLst/>
          </a:prstGeom>
        </p:spPr>
      </p:pic>
      <p:sp>
        <p:nvSpPr>
          <p:cNvPr id="7" name="TextBox 6"/>
          <p:cNvSpPr txBox="1"/>
          <p:nvPr/>
        </p:nvSpPr>
        <p:spPr>
          <a:xfrm>
            <a:off x="3200544" y="361"/>
            <a:ext cx="5939866" cy="427361"/>
          </a:xfrm>
          <a:prstGeom prst="rect">
            <a:avLst/>
          </a:prstGeom>
          <a:noFill/>
        </p:spPr>
        <p:txBody>
          <a:bodyPr wrap="square" rtlCol="0">
            <a:spAutoFit/>
          </a:bodyPr>
          <a:lstStyle/>
          <a:p>
            <a:r>
              <a:rPr lang="en-US" sz="2177" dirty="0">
                <a:solidFill>
                  <a:schemeClr val="bg1"/>
                </a:solidFill>
                <a:latin typeface="Arial" panose="020B0604020202020204" pitchFamily="34" charset="0"/>
                <a:cs typeface="Arial" panose="020B0604020202020204" pitchFamily="34" charset="0"/>
              </a:rPr>
              <a:t>Traumatic Brain Injury – Mitchell Taylor</a:t>
            </a:r>
          </a:p>
        </p:txBody>
      </p:sp>
      <p:cxnSp>
        <p:nvCxnSpPr>
          <p:cNvPr id="11" name="Straight Connector 10"/>
          <p:cNvCxnSpPr/>
          <p:nvPr/>
        </p:nvCxnSpPr>
        <p:spPr>
          <a:xfrm>
            <a:off x="1856323" y="1494532"/>
            <a:ext cx="685728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731173" y="361"/>
            <a:ext cx="1251067" cy="369293"/>
          </a:xfrm>
          <a:prstGeom prst="rect">
            <a:avLst/>
          </a:prstGeom>
          <a:solidFill>
            <a:srgbClr val="3744BB"/>
          </a:solidFill>
          <a:ln>
            <a:solidFill>
              <a:srgbClr val="374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14" dirty="0">
                <a:solidFill>
                  <a:schemeClr val="bg1"/>
                </a:solidFill>
                <a:latin typeface="Arial" panose="020B0604020202020204" pitchFamily="34" charset="0"/>
                <a:cs typeface="Arial" panose="020B0604020202020204" pitchFamily="34" charset="0"/>
              </a:rPr>
              <a:t>Reflection</a:t>
            </a:r>
          </a:p>
        </p:txBody>
      </p:sp>
      <p:cxnSp>
        <p:nvCxnSpPr>
          <p:cNvPr id="23" name="Straight Connector 22"/>
          <p:cNvCxnSpPr/>
          <p:nvPr/>
        </p:nvCxnSpPr>
        <p:spPr>
          <a:xfrm>
            <a:off x="1856323" y="1828968"/>
            <a:ext cx="6857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56323" y="2133736"/>
            <a:ext cx="6857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56323" y="2514696"/>
            <a:ext cx="6857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56323" y="2895656"/>
            <a:ext cx="6857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856323" y="3276616"/>
            <a:ext cx="6857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56323" y="3657576"/>
            <a:ext cx="6857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856323" y="4038536"/>
            <a:ext cx="6857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56323" y="4419496"/>
            <a:ext cx="6857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56323" y="4800456"/>
            <a:ext cx="6857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56323" y="5181416"/>
            <a:ext cx="6857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56323" y="5562376"/>
            <a:ext cx="6857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56323" y="5943336"/>
            <a:ext cx="6857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856323" y="6324296"/>
            <a:ext cx="6857280" cy="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598" y="762000"/>
            <a:ext cx="1232711" cy="1694978"/>
          </a:xfrm>
          <a:prstGeom prst="rect">
            <a:avLst/>
          </a:prstGeom>
        </p:spPr>
      </p:pic>
      <p:sp>
        <p:nvSpPr>
          <p:cNvPr id="3" name="Rectangle 2">
            <a:extLst>
              <a:ext uri="{FF2B5EF4-FFF2-40B4-BE49-F238E27FC236}">
                <a16:creationId xmlns:a16="http://schemas.microsoft.com/office/drawing/2014/main" id="{46627A82-4046-4B28-8D45-963C3D56160B}"/>
              </a:ext>
            </a:extLst>
          </p:cNvPr>
          <p:cNvSpPr/>
          <p:nvPr/>
        </p:nvSpPr>
        <p:spPr>
          <a:xfrm>
            <a:off x="1789550" y="838208"/>
            <a:ext cx="7081542" cy="58452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1891263" y="865375"/>
            <a:ext cx="7043253" cy="5396734"/>
          </a:xfrm>
          <a:prstGeom prst="rect">
            <a:avLst/>
          </a:prstGeom>
          <a:noFill/>
        </p:spPr>
        <p:txBody>
          <a:bodyPr wrap="square" rtlCol="0">
            <a:spAutoFit/>
          </a:bodyPr>
          <a:lstStyle/>
          <a:p>
            <a:r>
              <a:rPr lang="en-US" sz="1814" dirty="0">
                <a:latin typeface="Arial" panose="020B0604020202020204" pitchFamily="34" charset="0"/>
                <a:cs typeface="Arial" panose="020B0604020202020204" pitchFamily="34" charset="0"/>
              </a:rPr>
              <a:t>The nurse is caring for a client after a head injury. Which assessments are concerning to the nurse</a:t>
            </a:r>
            <a:r>
              <a:rPr lang="en-US" sz="1814" b="1" dirty="0">
                <a:latin typeface="Arial" panose="020B0604020202020204" pitchFamily="34" charset="0"/>
                <a:cs typeface="Arial" panose="020B0604020202020204" pitchFamily="34" charset="0"/>
              </a:rPr>
              <a:t>? SELECT ALL THAT APPLY</a:t>
            </a:r>
          </a:p>
          <a:p>
            <a:endParaRPr lang="en-US" sz="1814" dirty="0">
              <a:latin typeface="Arial" panose="020B0604020202020204" pitchFamily="34" charset="0"/>
              <a:cs typeface="Arial" panose="020B0604020202020204" pitchFamily="34" charset="0"/>
            </a:endParaRPr>
          </a:p>
          <a:p>
            <a:pPr marL="457200" indent="-457200">
              <a:buAutoNum type="alphaUcPeriod"/>
            </a:pPr>
            <a:r>
              <a:rPr lang="en-US" sz="1814" dirty="0">
                <a:latin typeface="Arial" panose="020B0604020202020204" pitchFamily="34" charset="0"/>
                <a:cs typeface="Arial" panose="020B0604020202020204" pitchFamily="34" charset="0"/>
              </a:rPr>
              <a:t>ICP of 22 mmHg                      -</a:t>
            </a:r>
          </a:p>
          <a:p>
            <a:pPr marL="457200" indent="-457200">
              <a:buAutoNum type="alphaUcPeriod"/>
            </a:pPr>
            <a:r>
              <a:rPr lang="en-US" sz="1814" dirty="0">
                <a:latin typeface="Arial" panose="020B0604020202020204" pitchFamily="34" charset="0"/>
                <a:cs typeface="Arial" panose="020B0604020202020204" pitchFamily="34" charset="0"/>
              </a:rPr>
              <a:t>CPP of 55 mmHg                    -</a:t>
            </a:r>
          </a:p>
          <a:p>
            <a:pPr marL="457200" indent="-457200">
              <a:buAutoNum type="alphaUcPeriod"/>
            </a:pPr>
            <a:r>
              <a:rPr lang="en-US" sz="1814" dirty="0">
                <a:latin typeface="Arial" panose="020B0604020202020204" pitchFamily="34" charset="0"/>
                <a:cs typeface="Arial" panose="020B0604020202020204" pitchFamily="34" charset="0"/>
              </a:rPr>
              <a:t>Sudden vomiting                      -</a:t>
            </a:r>
          </a:p>
          <a:p>
            <a:pPr marL="457200" indent="-457200">
              <a:buAutoNum type="alphaUcPeriod"/>
            </a:pPr>
            <a:r>
              <a:rPr lang="en-US" sz="1814" dirty="0">
                <a:latin typeface="Arial" panose="020B0604020202020204" pitchFamily="34" charset="0"/>
                <a:cs typeface="Arial" panose="020B0604020202020204" pitchFamily="34" charset="0"/>
              </a:rPr>
              <a:t>Personality changes                -</a:t>
            </a:r>
          </a:p>
          <a:p>
            <a:pPr marL="457200" indent="-457200">
              <a:buAutoNum type="alphaUcPeriod"/>
            </a:pPr>
            <a:r>
              <a:rPr lang="en-US" sz="1814" dirty="0">
                <a:latin typeface="Arial" panose="020B0604020202020204" pitchFamily="34" charset="0"/>
                <a:cs typeface="Arial" panose="020B0604020202020204" pitchFamily="34" charset="0"/>
              </a:rPr>
              <a:t>Negative Babinski test</a:t>
            </a:r>
          </a:p>
          <a:p>
            <a:pPr marL="457200" indent="-457200">
              <a:buAutoNum type="alphaUcPeriod"/>
            </a:pPr>
            <a:endParaRPr lang="en-US" sz="1814" dirty="0">
              <a:latin typeface="Arial" panose="020B0604020202020204" pitchFamily="34" charset="0"/>
              <a:cs typeface="Arial" panose="020B0604020202020204" pitchFamily="34" charset="0"/>
            </a:endParaRPr>
          </a:p>
          <a:p>
            <a:r>
              <a:rPr lang="en-US" sz="1814" dirty="0">
                <a:latin typeface="Arial" panose="020B0604020202020204" pitchFamily="34" charset="0"/>
                <a:cs typeface="Arial" panose="020B0604020202020204" pitchFamily="34" charset="0"/>
              </a:rPr>
              <a:t>The nurse is caring for a client who will have a cerebral angiogram done this morning. Which assessments would the nurse do prior to going to the procedure</a:t>
            </a:r>
            <a:r>
              <a:rPr lang="en-US" sz="1814" b="1" dirty="0">
                <a:latin typeface="Arial" panose="020B0604020202020204" pitchFamily="34" charset="0"/>
                <a:cs typeface="Arial" panose="020B0604020202020204" pitchFamily="34" charset="0"/>
              </a:rPr>
              <a:t>? SELECT ALL THAT APPLY</a:t>
            </a:r>
          </a:p>
          <a:p>
            <a:endParaRPr lang="en-US" sz="1814" dirty="0">
              <a:latin typeface="Arial" panose="020B0604020202020204" pitchFamily="34" charset="0"/>
              <a:cs typeface="Arial" panose="020B0604020202020204" pitchFamily="34" charset="0"/>
            </a:endParaRPr>
          </a:p>
          <a:p>
            <a:pPr marL="457200" indent="-457200">
              <a:buAutoNum type="alphaUcPeriod"/>
            </a:pPr>
            <a:r>
              <a:rPr lang="en-US" sz="1814" dirty="0">
                <a:latin typeface="Arial" panose="020B0604020202020204" pitchFamily="34" charset="0"/>
                <a:cs typeface="Arial" panose="020B0604020202020204" pitchFamily="34" charset="0"/>
              </a:rPr>
              <a:t>Get a BUN and Creatinine                      -                      </a:t>
            </a:r>
          </a:p>
          <a:p>
            <a:pPr marL="457200" indent="-457200">
              <a:buAutoNum type="alphaUcPeriod"/>
            </a:pPr>
            <a:r>
              <a:rPr lang="en-US" sz="1814" dirty="0">
                <a:latin typeface="Arial" panose="020B0604020202020204" pitchFamily="34" charset="0"/>
                <a:cs typeface="Arial" panose="020B0604020202020204" pitchFamily="34" charset="0"/>
              </a:rPr>
              <a:t>Assess pedal pulses                               -</a:t>
            </a:r>
          </a:p>
          <a:p>
            <a:pPr marL="457200" indent="-457200">
              <a:buAutoNum type="alphaUcPeriod"/>
            </a:pPr>
            <a:r>
              <a:rPr lang="en-US" sz="1814" dirty="0">
                <a:latin typeface="Arial" panose="020B0604020202020204" pitchFamily="34" charset="0"/>
                <a:cs typeface="Arial" panose="020B0604020202020204" pitchFamily="34" charset="0"/>
              </a:rPr>
              <a:t>Check a blood sugar                               -</a:t>
            </a:r>
          </a:p>
          <a:p>
            <a:pPr marL="457200" indent="-457200">
              <a:buAutoNum type="alphaUcPeriod"/>
            </a:pPr>
            <a:r>
              <a:rPr lang="en-US" sz="1814" dirty="0">
                <a:latin typeface="Arial" panose="020B0604020202020204" pitchFamily="34" charset="0"/>
                <a:cs typeface="Arial" panose="020B0604020202020204" pitchFamily="34" charset="0"/>
              </a:rPr>
              <a:t>Make the client NPO                               -</a:t>
            </a:r>
          </a:p>
          <a:p>
            <a:pPr marL="457200" indent="-457200">
              <a:buAutoNum type="alphaUcPeriod"/>
            </a:pPr>
            <a:r>
              <a:rPr lang="en-US" sz="1814" dirty="0">
                <a:latin typeface="Arial" panose="020B0604020202020204" pitchFamily="34" charset="0"/>
                <a:cs typeface="Arial" panose="020B0604020202020204" pitchFamily="34" charset="0"/>
              </a:rPr>
              <a:t>Perform a baseline neuro assessment   -</a:t>
            </a:r>
          </a:p>
        </p:txBody>
      </p:sp>
      <p:sp>
        <p:nvSpPr>
          <p:cNvPr id="4" name="Rectangle 3">
            <a:extLst>
              <a:ext uri="{FF2B5EF4-FFF2-40B4-BE49-F238E27FC236}">
                <a16:creationId xmlns:a16="http://schemas.microsoft.com/office/drawing/2014/main" id="{F9609A4A-71AB-4151-AD90-C3A64B5DF635}"/>
              </a:ext>
            </a:extLst>
          </p:cNvPr>
          <p:cNvSpPr/>
          <p:nvPr/>
        </p:nvSpPr>
        <p:spPr>
          <a:xfrm>
            <a:off x="5412889" y="1970227"/>
            <a:ext cx="378311" cy="1447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A9A1CE-5A4C-4BBD-B503-E3623AAEA6E6}"/>
              </a:ext>
            </a:extLst>
          </p:cNvPr>
          <p:cNvSpPr/>
          <p:nvPr/>
        </p:nvSpPr>
        <p:spPr>
          <a:xfrm>
            <a:off x="6400800" y="4871830"/>
            <a:ext cx="378311" cy="1447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custData r:id="rId1"/>
      <p:tags r:id="rId2"/>
    </p:custDataLst>
    <p:extLst>
      <p:ext uri="{BB962C8B-B14F-4D97-AF65-F5344CB8AC3E}">
        <p14:creationId xmlns:p14="http://schemas.microsoft.com/office/powerpoint/2010/main" val="325319682"/>
      </p:ext>
    </p:extLst>
  </p:cSld>
  <p:clrMapOvr>
    <a:masterClrMapping/>
  </p:clrMapOvr>
  <mc:AlternateContent xmlns:mc="http://schemas.openxmlformats.org/markup-compatibility/2006" xmlns:p14="http://schemas.microsoft.com/office/powerpoint/2010/main">
    <mc:Choice Requires="p14">
      <p:transition spd="slow" p14:dur="2000" advTm="301057"/>
    </mc:Choice>
    <mc:Fallback xmlns="">
      <p:transition spd="slow" advTm="30105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16387" name="Rectangle 3"/>
          <p:cNvSpPr>
            <a:spLocks noGrp="1" noChangeArrowheads="1"/>
          </p:cNvSpPr>
          <p:nvPr>
            <p:ph idx="1"/>
          </p:nvPr>
        </p:nvSpPr>
        <p:spPr>
          <a:xfrm>
            <a:off x="1828799" y="914400"/>
            <a:ext cx="7162801" cy="5562600"/>
          </a:xfrm>
        </p:spPr>
        <p:txBody>
          <a:bodyPr>
            <a:normAutofit/>
          </a:bodyPr>
          <a:lstStyle/>
          <a:p>
            <a:r>
              <a:rPr lang="en-US" dirty="0"/>
              <a:t>A 22 year old comes into the ER with MVC (</a:t>
            </a:r>
            <a:r>
              <a:rPr lang="en-US" dirty="0">
                <a:solidFill>
                  <a:srgbClr val="C00000"/>
                </a:solidFill>
              </a:rPr>
              <a:t>motor vehicle crash</a:t>
            </a:r>
            <a:r>
              <a:rPr lang="en-US" dirty="0"/>
              <a:t>) at 6:30am.  Patient was not wearing a seat belt.  Patient lost control and hit a tree going about 30mph. </a:t>
            </a:r>
          </a:p>
          <a:p>
            <a:r>
              <a:rPr lang="en-US" dirty="0"/>
              <a:t>Initially patient </a:t>
            </a:r>
            <a:r>
              <a:rPr lang="en-US" dirty="0">
                <a:solidFill>
                  <a:srgbClr val="C00000"/>
                </a:solidFill>
              </a:rPr>
              <a:t>lost consciousness </a:t>
            </a:r>
            <a:r>
              <a:rPr lang="en-US" dirty="0"/>
              <a:t>at the scene and was given a Glasgow Coma Score of </a:t>
            </a:r>
            <a:r>
              <a:rPr lang="en-US" dirty="0">
                <a:solidFill>
                  <a:srgbClr val="C00000"/>
                </a:solidFill>
              </a:rPr>
              <a:t>3 </a:t>
            </a:r>
            <a:r>
              <a:rPr lang="en-US" dirty="0"/>
              <a:t>and then </a:t>
            </a:r>
            <a:r>
              <a:rPr lang="en-US" dirty="0">
                <a:solidFill>
                  <a:srgbClr val="C00000"/>
                </a:solidFill>
              </a:rPr>
              <a:t>14 </a:t>
            </a:r>
            <a:r>
              <a:rPr lang="en-US" dirty="0"/>
              <a:t>as patient began to wake.  </a:t>
            </a:r>
          </a:p>
          <a:p>
            <a:r>
              <a:rPr lang="en-US" dirty="0"/>
              <a:t>Patient is transported to the ER with a Glasgow Coma Score is given of </a:t>
            </a:r>
            <a:r>
              <a:rPr lang="en-US" dirty="0">
                <a:solidFill>
                  <a:srgbClr val="C00000"/>
                </a:solidFill>
              </a:rPr>
              <a:t>15</a:t>
            </a:r>
            <a:r>
              <a:rPr lang="en-US" dirty="0"/>
              <a:t>.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Case Study</a:t>
            </a:r>
          </a:p>
        </p:txBody>
      </p:sp>
      <p:sp>
        <p:nvSpPr>
          <p:cNvPr id="8" name="TextBox 7"/>
          <p:cNvSpPr txBox="1"/>
          <p:nvPr/>
        </p:nvSpPr>
        <p:spPr>
          <a:xfrm>
            <a:off x="76200" y="2743200"/>
            <a:ext cx="1600200" cy="1477328"/>
          </a:xfrm>
          <a:prstGeom prst="rect">
            <a:avLst/>
          </a:prstGeom>
          <a:noFill/>
        </p:spPr>
        <p:txBody>
          <a:bodyPr wrap="square" rtlCol="0">
            <a:spAutoFit/>
          </a:bodyPr>
          <a:lstStyle/>
          <a:p>
            <a:r>
              <a:rPr lang="en-US" dirty="0"/>
              <a:t>What is the priority assessment initially and why?</a:t>
            </a:r>
          </a:p>
        </p:txBody>
      </p:sp>
    </p:spTree>
    <p:custDataLst>
      <p:tags r:id="rId1"/>
    </p:custDataLst>
  </p:cSld>
  <p:clrMapOvr>
    <a:masterClrMapping/>
  </p:clrMapOvr>
  <p:transition advTm="7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1" y="1"/>
            <a:ext cx="9320462" cy="6934200"/>
          </a:xfrm>
          <a:prstGeom prst="rect">
            <a:avLst/>
          </a:prstGeom>
        </p:spPr>
      </p:pic>
      <p:sp>
        <p:nvSpPr>
          <p:cNvPr id="2052" name="Rectangle 3"/>
          <p:cNvSpPr>
            <a:spLocks noGrp="1" noChangeArrowheads="1"/>
          </p:cNvSpPr>
          <p:nvPr>
            <p:ph idx="1"/>
          </p:nvPr>
        </p:nvSpPr>
        <p:spPr>
          <a:xfrm>
            <a:off x="1752600" y="870856"/>
            <a:ext cx="7239000" cy="5072743"/>
          </a:xfrm>
        </p:spPr>
        <p:txBody>
          <a:bodyPr/>
          <a:lstStyle/>
          <a:p>
            <a:pPr eaLnBrk="1" hangingPunct="1">
              <a:lnSpc>
                <a:spcPct val="90000"/>
              </a:lnSpc>
            </a:pPr>
            <a:r>
              <a:rPr lang="en-US" dirty="0">
                <a:latin typeface="Arial" panose="020B0604020202020204" pitchFamily="34" charset="0"/>
                <a:cs typeface="Arial" panose="020B0604020202020204" pitchFamily="34" charset="0"/>
              </a:rPr>
              <a:t>Patient is placed on a nasal cannula to maintain oxygenation at 4L. </a:t>
            </a:r>
          </a:p>
          <a:p>
            <a:pPr eaLnBrk="1" hangingPunct="1">
              <a:lnSpc>
                <a:spcPct val="90000"/>
              </a:lnSpc>
            </a:pPr>
            <a:r>
              <a:rPr lang="en-US" dirty="0">
                <a:latin typeface="Arial" panose="020B0604020202020204" pitchFamily="34" charset="0"/>
                <a:cs typeface="Arial" panose="020B0604020202020204" pitchFamily="34" charset="0"/>
              </a:rPr>
              <a:t>A rigid C-collar is placed on the patient’s neck and spinal precautions are maintained.</a:t>
            </a:r>
          </a:p>
          <a:p>
            <a:pPr eaLnBrk="1" hangingPunct="1">
              <a:lnSpc>
                <a:spcPct val="90000"/>
              </a:lnSpc>
            </a:pPr>
            <a:endParaRPr lang="en-US" sz="2600" dirty="0"/>
          </a:p>
          <a:p>
            <a:pPr eaLnBrk="1" hangingPunct="1">
              <a:lnSpc>
                <a:spcPct val="90000"/>
              </a:lnSpc>
            </a:pPr>
            <a:endParaRPr lang="en-US" sz="2600" dirty="0"/>
          </a:p>
        </p:txBody>
      </p:sp>
      <p:sp>
        <p:nvSpPr>
          <p:cNvPr id="20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4"/>
          <p:cNvGraphicFramePr>
            <a:graphicFrameLocks noChangeAspect="1"/>
          </p:cNvGraphicFramePr>
          <p:nvPr>
            <p:extLst>
              <p:ext uri="{D42A27DB-BD31-4B8C-83A1-F6EECF244321}">
                <p14:modId xmlns:p14="http://schemas.microsoft.com/office/powerpoint/2010/main" val="512470885"/>
              </p:ext>
            </p:extLst>
          </p:nvPr>
        </p:nvGraphicFramePr>
        <p:xfrm>
          <a:off x="4660232" y="2853124"/>
          <a:ext cx="2057400" cy="2257425"/>
        </p:xfrm>
        <a:graphic>
          <a:graphicData uri="http://schemas.openxmlformats.org/presentationml/2006/ole">
            <mc:AlternateContent xmlns:mc="http://schemas.openxmlformats.org/markup-compatibility/2006">
              <mc:Choice xmlns:v="urn:schemas-microsoft-com:vml" Requires="v">
                <p:oleObj name="SmartDraw" r:id="rId5" imgW="3934525" imgH="4318381" progId="SmartDraw.2">
                  <p:embed/>
                </p:oleObj>
              </mc:Choice>
              <mc:Fallback>
                <p:oleObj name="SmartDraw" r:id="rId5" imgW="3934525" imgH="4318381" progId="SmartDraw.2">
                  <p:embed/>
                  <p:pic>
                    <p:nvPicPr>
                      <p:cNvPr id="205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0232" y="2853124"/>
                        <a:ext cx="2057400" cy="225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8" name="Rectangle 7"/>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9" name="Rectangle 8"/>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Case Study</a:t>
            </a:r>
          </a:p>
        </p:txBody>
      </p:sp>
      <p:sp>
        <p:nvSpPr>
          <p:cNvPr id="11" name="TextBox 10"/>
          <p:cNvSpPr txBox="1"/>
          <p:nvPr/>
        </p:nvSpPr>
        <p:spPr>
          <a:xfrm>
            <a:off x="76200" y="2743200"/>
            <a:ext cx="1600200" cy="3416320"/>
          </a:xfrm>
          <a:prstGeom prst="rect">
            <a:avLst/>
          </a:prstGeom>
          <a:noFill/>
        </p:spPr>
        <p:txBody>
          <a:bodyPr wrap="square" rtlCol="0">
            <a:spAutoFit/>
          </a:bodyPr>
          <a:lstStyle/>
          <a:p>
            <a:r>
              <a:rPr lang="en-US" dirty="0"/>
              <a:t>What does spinal precautions mean and how do you turn patients?</a:t>
            </a:r>
          </a:p>
          <a:p>
            <a:endParaRPr lang="en-US" dirty="0"/>
          </a:p>
          <a:p>
            <a:r>
              <a:rPr lang="en-US" dirty="0"/>
              <a:t>Any assessment needed prior to turning patients?</a:t>
            </a:r>
          </a:p>
        </p:txBody>
      </p:sp>
    </p:spTree>
    <p:custDataLst>
      <p:tags r:id="rId1"/>
    </p:custDataLst>
  </p:cSld>
  <p:clrMapOvr>
    <a:masterClrMapping/>
  </p:clrMapOvr>
  <p:transition advTm="11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 y="1"/>
            <a:ext cx="9320462" cy="6934200"/>
          </a:xfrm>
          <a:prstGeom prst="rect">
            <a:avLst/>
          </a:prstGeom>
        </p:spPr>
      </p:pic>
      <p:sp>
        <p:nvSpPr>
          <p:cNvPr id="17411" name="Rectangle 3"/>
          <p:cNvSpPr>
            <a:spLocks noGrp="1" noChangeArrowheads="1"/>
          </p:cNvSpPr>
          <p:nvPr>
            <p:ph idx="1"/>
          </p:nvPr>
        </p:nvSpPr>
        <p:spPr>
          <a:xfrm>
            <a:off x="1828800" y="881743"/>
            <a:ext cx="7162800" cy="4962525"/>
          </a:xfrm>
        </p:spPr>
        <p:txBody>
          <a:bodyPr>
            <a:normAutofit/>
          </a:bodyPr>
          <a:lstStyle/>
          <a:p>
            <a:r>
              <a:rPr lang="en-US" dirty="0">
                <a:latin typeface="Arial" panose="020B0604020202020204" pitchFamily="34" charset="0"/>
                <a:cs typeface="Arial" panose="020B0604020202020204" pitchFamily="34" charset="0"/>
              </a:rPr>
              <a:t>A CT scan is done without contrast to the head to look for any gross bleeding or abnormalities. </a:t>
            </a:r>
          </a:p>
          <a:p>
            <a:r>
              <a:rPr lang="en-US" dirty="0">
                <a:latin typeface="Arial" panose="020B0604020202020204" pitchFamily="34" charset="0"/>
                <a:cs typeface="Arial" panose="020B0604020202020204" pitchFamily="34" charset="0"/>
              </a:rPr>
              <a:t>Important to                                       rapidly get the                                     patient to a                                  noncontrast CT.</a:t>
            </a:r>
          </a:p>
          <a:p>
            <a:r>
              <a:rPr lang="en-US" dirty="0">
                <a:latin typeface="Arial" panose="020B0604020202020204" pitchFamily="34" charset="0"/>
                <a:cs typeface="Arial" panose="020B0604020202020204" pitchFamily="34" charset="0"/>
              </a:rPr>
              <a:t>Important to                                 leave C-Collar on and                                          no pillow.</a:t>
            </a:r>
          </a:p>
        </p:txBody>
      </p:sp>
      <p:pic>
        <p:nvPicPr>
          <p:cNvPr id="17412" name="Picture 4" descr="CT_scan"/>
          <p:cNvPicPr>
            <a:picLocks noChangeAspect="1" noChangeArrowheads="1"/>
          </p:cNvPicPr>
          <p:nvPr/>
        </p:nvPicPr>
        <p:blipFill>
          <a:blip r:embed="rId5" cstate="print"/>
          <a:srcRect/>
          <a:stretch>
            <a:fillRect/>
          </a:stretch>
        </p:blipFill>
        <p:spPr bwMode="auto">
          <a:xfrm>
            <a:off x="4746171" y="1828800"/>
            <a:ext cx="4267200" cy="4876800"/>
          </a:xfrm>
          <a:prstGeom prst="rect">
            <a:avLst/>
          </a:prstGeom>
          <a:noFill/>
          <a:ln w="9525">
            <a:noFill/>
            <a:miter lim="800000"/>
            <a:headEnd/>
            <a:tailEnd/>
          </a:ln>
        </p:spPr>
      </p:pic>
      <p:sp>
        <p:nvSpPr>
          <p:cNvPr id="6" name="&quot;No&quot; Symbol 5"/>
          <p:cNvSpPr/>
          <p:nvPr/>
        </p:nvSpPr>
        <p:spPr>
          <a:xfrm>
            <a:off x="7010400" y="4300635"/>
            <a:ext cx="381000" cy="489857"/>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9" name="Rectangle 8"/>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11" name="Rectangle 10"/>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A&amp;P</a:t>
            </a:r>
          </a:p>
        </p:txBody>
      </p:sp>
      <p:pic>
        <p:nvPicPr>
          <p:cNvPr id="4" name="Picture 3"/>
          <p:cNvPicPr>
            <a:picLocks noChangeAspect="1"/>
          </p:cNvPicPr>
          <p:nvPr/>
        </p:nvPicPr>
        <p:blipFill>
          <a:blip r:embed="rId7"/>
          <a:stretch>
            <a:fillRect/>
          </a:stretch>
        </p:blipFill>
        <p:spPr>
          <a:xfrm rot="19655963">
            <a:off x="6605090" y="4270226"/>
            <a:ext cx="330219" cy="219501"/>
          </a:xfrm>
          <a:prstGeom prst="rect">
            <a:avLst/>
          </a:prstGeom>
        </p:spPr>
      </p:pic>
      <p:sp>
        <p:nvSpPr>
          <p:cNvPr id="15" name="TextBox 14"/>
          <p:cNvSpPr txBox="1"/>
          <p:nvPr/>
        </p:nvSpPr>
        <p:spPr>
          <a:xfrm>
            <a:off x="76200" y="2743200"/>
            <a:ext cx="1600200" cy="3693319"/>
          </a:xfrm>
          <a:prstGeom prst="rect">
            <a:avLst/>
          </a:prstGeom>
          <a:noFill/>
        </p:spPr>
        <p:txBody>
          <a:bodyPr wrap="square" rtlCol="0">
            <a:spAutoFit/>
          </a:bodyPr>
          <a:lstStyle/>
          <a:p>
            <a:r>
              <a:rPr lang="en-US" dirty="0"/>
              <a:t>How is getting a CT scan going to help us?</a:t>
            </a:r>
          </a:p>
          <a:p>
            <a:endParaRPr lang="en-US" dirty="0"/>
          </a:p>
          <a:p>
            <a:r>
              <a:rPr lang="en-US" dirty="0"/>
              <a:t>With all this movement, what assessments and evaluations need to be done?</a:t>
            </a:r>
          </a:p>
        </p:txBody>
      </p:sp>
    </p:spTree>
    <p:custDataLst>
      <p:tags r:id="rId1"/>
    </p:custDataLst>
  </p:cSld>
  <p:clrMapOvr>
    <a:masterClrMapping/>
  </p:clrMapOvr>
  <p:transition advTm="96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 y="1"/>
            <a:ext cx="9320462" cy="6934200"/>
          </a:xfrm>
          <a:prstGeom prst="rect">
            <a:avLst/>
          </a:prstGeom>
        </p:spPr>
      </p:pic>
      <p:sp>
        <p:nvSpPr>
          <p:cNvPr id="7171" name="Rectangle 5"/>
          <p:cNvSpPr>
            <a:spLocks noGrp="1" noChangeArrowheads="1"/>
          </p:cNvSpPr>
          <p:nvPr>
            <p:ph idx="1"/>
          </p:nvPr>
        </p:nvSpPr>
        <p:spPr>
          <a:xfrm>
            <a:off x="1752600" y="838200"/>
            <a:ext cx="7239000" cy="5715000"/>
          </a:xfrm>
        </p:spPr>
        <p:txBody>
          <a:bodyPr>
            <a:noAutofit/>
          </a:bodyPr>
          <a:lstStyle/>
          <a:p>
            <a:r>
              <a:rPr lang="en-US" sz="2400" dirty="0"/>
              <a:t>Apply knowledge of the pathophysiology to document assessment findings for the patient with Traumatic Brain Injury including Cognition status.</a:t>
            </a:r>
          </a:p>
          <a:p>
            <a:r>
              <a:rPr lang="en-US" sz="2400" dirty="0"/>
              <a:t>Use nursing judgment to plan safe, evidence-based care to promote safety and maintain Cognition in the Traumatic Brain Injury across the lifespan.</a:t>
            </a:r>
          </a:p>
          <a:p>
            <a:r>
              <a:rPr lang="en-US" sz="2400" dirty="0"/>
              <a:t>Apply knowledge of pharmacology to delineate nursing implications for administering drug therapy used for patients with Traumatic Brain Injury.</a:t>
            </a:r>
          </a:p>
          <a:p>
            <a:r>
              <a:rPr lang="en-US" sz="2400" dirty="0"/>
              <a:t>Plan collaborative care to ensure safety and manage Cognition in the patient with Traumatic Brain Injury.</a:t>
            </a:r>
          </a:p>
        </p:txBody>
      </p:sp>
      <p:sp>
        <p:nvSpPr>
          <p:cNvPr id="6" name="Rectangle 5"/>
          <p:cNvSpPr/>
          <p:nvPr/>
        </p:nvSpPr>
        <p:spPr>
          <a:xfrm>
            <a:off x="3214939" y="76199"/>
            <a:ext cx="6005261" cy="381001"/>
          </a:xfrm>
          <a:prstGeom prst="rect">
            <a:avLst/>
          </a:prstGeom>
          <a:solidFill>
            <a:srgbClr val="3744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12" name="TextBox 11"/>
          <p:cNvSpPr txBox="1"/>
          <p:nvPr/>
        </p:nvSpPr>
        <p:spPr>
          <a:xfrm>
            <a:off x="76200" y="2743200"/>
            <a:ext cx="1676400" cy="2585323"/>
          </a:xfrm>
          <a:prstGeom prst="rect">
            <a:avLst/>
          </a:prstGeom>
          <a:noFill/>
        </p:spPr>
        <p:txBody>
          <a:bodyPr wrap="square" rtlCol="0">
            <a:spAutoFit/>
          </a:bodyPr>
          <a:lstStyle/>
          <a:p>
            <a:r>
              <a:rPr lang="en-US" dirty="0"/>
              <a:t>How can I evaluate the effectiveness of my interventions?</a:t>
            </a:r>
          </a:p>
          <a:p>
            <a:endParaRPr lang="en-US" dirty="0"/>
          </a:p>
          <a:p>
            <a:r>
              <a:rPr lang="en-US" dirty="0"/>
              <a:t>Who do I communicate with and how?</a:t>
            </a:r>
          </a:p>
        </p:txBody>
      </p:sp>
    </p:spTree>
    <p:custDataLst>
      <p:tags r:id="rId1"/>
    </p:custDataLst>
    <p:extLst>
      <p:ext uri="{BB962C8B-B14F-4D97-AF65-F5344CB8AC3E}">
        <p14:creationId xmlns:p14="http://schemas.microsoft.com/office/powerpoint/2010/main" val="1155422970"/>
      </p:ext>
    </p:extLst>
  </p:cSld>
  <p:clrMapOvr>
    <a:masterClrMapping/>
  </p:clrMapOvr>
  <p:transition advTm="43872"/>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1" y="1"/>
            <a:ext cx="9320462" cy="6934200"/>
          </a:xfrm>
          <a:prstGeom prst="rect">
            <a:avLst/>
          </a:prstGeom>
        </p:spPr>
      </p:pic>
      <p:sp>
        <p:nvSpPr>
          <p:cNvPr id="3076" name="Rectangle 3"/>
          <p:cNvSpPr>
            <a:spLocks noGrp="1" noChangeArrowheads="1"/>
          </p:cNvSpPr>
          <p:nvPr>
            <p:ph idx="1"/>
          </p:nvPr>
        </p:nvSpPr>
        <p:spPr>
          <a:xfrm>
            <a:off x="1752600" y="838200"/>
            <a:ext cx="7162800" cy="4325112"/>
          </a:xfrm>
        </p:spPr>
        <p:txBody>
          <a:bodyPr/>
          <a:lstStyle/>
          <a:p>
            <a:pPr eaLnBrk="1" hangingPunct="1"/>
            <a:r>
              <a:rPr lang="en-US" dirty="0">
                <a:latin typeface="Arial" panose="020B0604020202020204" pitchFamily="34" charset="0"/>
                <a:cs typeface="Arial" panose="020B0604020202020204" pitchFamily="34" charset="0"/>
              </a:rPr>
              <a:t>A small subdural hematoma is reportedly found on the CT scan in the right temporal area.  </a:t>
            </a:r>
          </a:p>
        </p:txBody>
      </p:sp>
      <p:sp>
        <p:nvSpPr>
          <p:cNvPr id="3077" name="Rectangle 6"/>
          <p:cNvSpPr>
            <a:spLocks noChangeArrowheads="1"/>
          </p:cNvSpPr>
          <p:nvPr/>
        </p:nvSpPr>
        <p:spPr bwMode="auto">
          <a:xfrm>
            <a:off x="0" y="1804988"/>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5"/>
          <p:cNvGraphicFramePr>
            <a:graphicFrameLocks noChangeAspect="1"/>
          </p:cNvGraphicFramePr>
          <p:nvPr>
            <p:extLst>
              <p:ext uri="{D42A27DB-BD31-4B8C-83A1-F6EECF244321}">
                <p14:modId xmlns:p14="http://schemas.microsoft.com/office/powerpoint/2010/main" val="2556772136"/>
              </p:ext>
            </p:extLst>
          </p:nvPr>
        </p:nvGraphicFramePr>
        <p:xfrm>
          <a:off x="3877044" y="2109787"/>
          <a:ext cx="2371725" cy="3248025"/>
        </p:xfrm>
        <a:graphic>
          <a:graphicData uri="http://schemas.openxmlformats.org/presentationml/2006/ole">
            <mc:AlternateContent xmlns:mc="http://schemas.openxmlformats.org/markup-compatibility/2006">
              <mc:Choice xmlns:v="urn:schemas-microsoft-com:vml" Requires="v">
                <p:oleObj name="SmartDraw" r:id="rId5" imgW="2743200" imgH="3759200" progId="SmartDraw.2">
                  <p:embed/>
                </p:oleObj>
              </mc:Choice>
              <mc:Fallback>
                <p:oleObj name="SmartDraw" r:id="rId5" imgW="2743200" imgH="3759200" progId="SmartDraw.2">
                  <p:embed/>
                  <p:pic>
                    <p:nvPicPr>
                      <p:cNvPr id="3074"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044" y="2109787"/>
                        <a:ext cx="2371725" cy="324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8" name="Rectangle 7"/>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9" name="Rectangle 8"/>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Case Study</a:t>
            </a:r>
          </a:p>
        </p:txBody>
      </p:sp>
      <p:sp>
        <p:nvSpPr>
          <p:cNvPr id="11" name="TextBox 10"/>
          <p:cNvSpPr txBox="1"/>
          <p:nvPr/>
        </p:nvSpPr>
        <p:spPr>
          <a:xfrm>
            <a:off x="76200" y="2743200"/>
            <a:ext cx="1600200" cy="1754326"/>
          </a:xfrm>
          <a:prstGeom prst="rect">
            <a:avLst/>
          </a:prstGeom>
          <a:noFill/>
        </p:spPr>
        <p:txBody>
          <a:bodyPr wrap="square" rtlCol="0">
            <a:spAutoFit/>
          </a:bodyPr>
          <a:lstStyle/>
          <a:p>
            <a:r>
              <a:rPr lang="en-US" dirty="0"/>
              <a:t>Can you predict the options that might be done for this patient?</a:t>
            </a:r>
          </a:p>
        </p:txBody>
      </p:sp>
    </p:spTree>
    <p:custDataLst>
      <p:tags r:id="rId1"/>
    </p:custDataLst>
  </p:cSld>
  <p:clrMapOvr>
    <a:masterClrMapping/>
  </p:clrMapOvr>
  <p:transition advTm="167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18435" name="Rectangle 3"/>
          <p:cNvSpPr>
            <a:spLocks noGrp="1" noChangeArrowheads="1"/>
          </p:cNvSpPr>
          <p:nvPr>
            <p:ph idx="1"/>
          </p:nvPr>
        </p:nvSpPr>
        <p:spPr>
          <a:xfrm>
            <a:off x="1828800" y="838200"/>
            <a:ext cx="7162800" cy="5867400"/>
          </a:xfrm>
        </p:spPr>
        <p:txBody>
          <a:bodyPr>
            <a:normAutofit/>
          </a:bodyPr>
          <a:lstStyle/>
          <a:p>
            <a:pPr eaLnBrk="1" hangingPunct="1">
              <a:lnSpc>
                <a:spcPct val="80000"/>
              </a:lnSpc>
            </a:pPr>
            <a:r>
              <a:rPr lang="en-US" sz="2600" dirty="0">
                <a:latin typeface="Arial" panose="020B0604020202020204" pitchFamily="34" charset="0"/>
                <a:cs typeface="Arial" panose="020B0604020202020204" pitchFamily="34" charset="0"/>
              </a:rPr>
              <a:t>Patient is to be transported to your unit in SICU at change of shift 7:30am. </a:t>
            </a:r>
          </a:p>
          <a:p>
            <a:pPr eaLnBrk="1" hangingPunct="1">
              <a:lnSpc>
                <a:spcPct val="80000"/>
              </a:lnSpc>
            </a:pPr>
            <a:endParaRPr lang="en-US" sz="2600" dirty="0">
              <a:latin typeface="Arial" panose="020B0604020202020204" pitchFamily="34" charset="0"/>
              <a:cs typeface="Arial" panose="020B0604020202020204" pitchFamily="34" charset="0"/>
            </a:endParaRPr>
          </a:p>
          <a:p>
            <a:pPr eaLnBrk="1" hangingPunct="1">
              <a:lnSpc>
                <a:spcPct val="80000"/>
              </a:lnSpc>
            </a:pPr>
            <a:r>
              <a:rPr lang="en-US" sz="2600" dirty="0">
                <a:latin typeface="Arial" panose="020B0604020202020204" pitchFamily="34" charset="0"/>
                <a:cs typeface="Arial" panose="020B0604020202020204" pitchFamily="34" charset="0"/>
              </a:rPr>
              <a:t>Report is called to you.</a:t>
            </a:r>
          </a:p>
          <a:p>
            <a:pPr eaLnBrk="1" hangingPunct="1">
              <a:lnSpc>
                <a:spcPct val="80000"/>
              </a:lnSpc>
            </a:pPr>
            <a:endParaRPr lang="en-US" sz="2600" dirty="0">
              <a:latin typeface="Arial" panose="020B0604020202020204" pitchFamily="34" charset="0"/>
              <a:cs typeface="Arial" panose="020B0604020202020204" pitchFamily="34" charset="0"/>
            </a:endParaRPr>
          </a:p>
          <a:p>
            <a:pPr eaLnBrk="1" hangingPunct="1">
              <a:lnSpc>
                <a:spcPct val="80000"/>
              </a:lnSpc>
            </a:pPr>
            <a:r>
              <a:rPr lang="en-US" sz="2600" dirty="0">
                <a:latin typeface="Arial" panose="020B0604020202020204" pitchFamily="34" charset="0"/>
                <a:cs typeface="Arial" panose="020B0604020202020204" pitchFamily="34" charset="0"/>
              </a:rPr>
              <a:t>A neurosurgeon has been consulted to see if surgery is an option to remove the blood by craniotomy. </a:t>
            </a:r>
          </a:p>
          <a:p>
            <a:pPr eaLnBrk="1" hangingPunct="1">
              <a:lnSpc>
                <a:spcPct val="80000"/>
              </a:lnSpc>
            </a:pPr>
            <a:r>
              <a:rPr lang="en-US" sz="2600" dirty="0">
                <a:solidFill>
                  <a:srgbClr val="C00000"/>
                </a:solidFill>
                <a:latin typeface="Arial" panose="020B0604020202020204" pitchFamily="34" charset="0"/>
                <a:cs typeface="Arial" panose="020B0604020202020204" pitchFamily="34" charset="0"/>
              </a:rPr>
              <a:t>The neurosurgeon is on the way and will evaluate the patient in SICU.</a:t>
            </a:r>
          </a:p>
          <a:p>
            <a:pPr eaLnBrk="1" hangingPunct="1">
              <a:lnSpc>
                <a:spcPct val="80000"/>
              </a:lnSpc>
            </a:pPr>
            <a:r>
              <a:rPr lang="en-US" sz="2600" dirty="0">
                <a:latin typeface="Arial" panose="020B0604020202020204" pitchFamily="34" charset="0"/>
                <a:cs typeface="Arial" panose="020B0604020202020204" pitchFamily="34" charset="0"/>
              </a:rPr>
              <a:t>Your first assessment at 8am, shows a 15 on the Glasgow Coma Scale.  Symmetry of movement and strength bilaterally, and PERRLA +3/Brisk +3/Brisk reaction to the pupils.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Case Study</a:t>
            </a:r>
          </a:p>
        </p:txBody>
      </p:sp>
      <p:sp>
        <p:nvSpPr>
          <p:cNvPr id="9" name="TextBox 8"/>
          <p:cNvSpPr txBox="1"/>
          <p:nvPr/>
        </p:nvSpPr>
        <p:spPr>
          <a:xfrm>
            <a:off x="76200" y="2743200"/>
            <a:ext cx="1600200" cy="3139321"/>
          </a:xfrm>
          <a:prstGeom prst="rect">
            <a:avLst/>
          </a:prstGeom>
          <a:noFill/>
        </p:spPr>
        <p:txBody>
          <a:bodyPr wrap="square" rtlCol="0">
            <a:spAutoFit/>
          </a:bodyPr>
          <a:lstStyle/>
          <a:p>
            <a:r>
              <a:rPr lang="en-US" dirty="0"/>
              <a:t>What would be important in report to take note?</a:t>
            </a:r>
          </a:p>
          <a:p>
            <a:endParaRPr lang="en-US" dirty="0"/>
          </a:p>
          <a:p>
            <a:r>
              <a:rPr lang="en-US" dirty="0"/>
              <a:t>What interventions are important if patient is going to surgery?</a:t>
            </a:r>
          </a:p>
        </p:txBody>
      </p:sp>
    </p:spTree>
    <p:custDataLst>
      <p:tags r:id="rId1"/>
    </p:custDataLst>
  </p:cSld>
  <p:clrMapOvr>
    <a:masterClrMapping/>
  </p:clrMapOvr>
  <p:transition advTm="31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 y="1"/>
            <a:ext cx="9320462" cy="6934200"/>
          </a:xfrm>
          <a:prstGeom prst="rect">
            <a:avLst/>
          </a:prstGeom>
        </p:spPr>
      </p:pic>
      <p:sp>
        <p:nvSpPr>
          <p:cNvPr id="19458" name="Rectangle 2"/>
          <p:cNvSpPr>
            <a:spLocks noGrp="1" noChangeArrowheads="1"/>
          </p:cNvSpPr>
          <p:nvPr>
            <p:ph type="title"/>
          </p:nvPr>
        </p:nvSpPr>
        <p:spPr>
          <a:xfrm>
            <a:off x="1928327" y="562026"/>
            <a:ext cx="6096000" cy="1066800"/>
          </a:xfrm>
        </p:spPr>
        <p:txBody>
          <a:bodyPr/>
          <a:lstStyle/>
          <a:p>
            <a:pPr eaLnBrk="1" hangingPunct="1"/>
            <a:r>
              <a:rPr lang="en-US" dirty="0"/>
              <a:t>Glasgow Coma Scale 8 am</a:t>
            </a:r>
          </a:p>
        </p:txBody>
      </p:sp>
      <p:pic>
        <p:nvPicPr>
          <p:cNvPr id="19459" name="Picture 4"/>
          <p:cNvPicPr>
            <a:picLocks noGrp="1" noChangeAspect="1" noChangeArrowheads="1"/>
          </p:cNvPicPr>
          <p:nvPr>
            <p:ph idx="1"/>
          </p:nvPr>
        </p:nvPicPr>
        <p:blipFill>
          <a:blip r:embed="rId5" cstate="print"/>
          <a:stretch>
            <a:fillRect/>
          </a:stretch>
        </p:blipFill>
        <p:spPr>
          <a:xfrm>
            <a:off x="1899558" y="1447800"/>
            <a:ext cx="6934200" cy="4986131"/>
          </a:xfrm>
          <a:noFill/>
        </p:spPr>
      </p:pic>
      <p:sp>
        <p:nvSpPr>
          <p:cNvPr id="19460" name="Rectangle 5"/>
          <p:cNvSpPr>
            <a:spLocks noChangeArrowheads="1"/>
          </p:cNvSpPr>
          <p:nvPr/>
        </p:nvSpPr>
        <p:spPr bwMode="auto">
          <a:xfrm>
            <a:off x="5853404" y="1383402"/>
            <a:ext cx="3276600" cy="5114925"/>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7" name="Rectangle 6"/>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8" name="Rectangle 7"/>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Assess</a:t>
            </a:r>
          </a:p>
        </p:txBody>
      </p:sp>
      <p:sp>
        <p:nvSpPr>
          <p:cNvPr id="9" name="TextBox 8"/>
          <p:cNvSpPr txBox="1"/>
          <p:nvPr/>
        </p:nvSpPr>
        <p:spPr>
          <a:xfrm>
            <a:off x="76200" y="2743200"/>
            <a:ext cx="1600200" cy="1477328"/>
          </a:xfrm>
          <a:prstGeom prst="rect">
            <a:avLst/>
          </a:prstGeom>
          <a:noFill/>
        </p:spPr>
        <p:txBody>
          <a:bodyPr wrap="square" rtlCol="0">
            <a:spAutoFit/>
          </a:bodyPr>
          <a:lstStyle/>
          <a:p>
            <a:r>
              <a:rPr lang="en-US" dirty="0"/>
              <a:t>What teaching can be done for the patient and family?</a:t>
            </a:r>
          </a:p>
        </p:txBody>
      </p:sp>
    </p:spTree>
    <p:custDataLst>
      <p:tags r:id="rId1"/>
    </p:custDataLst>
  </p:cSld>
  <p:clrMapOvr>
    <a:masterClrMapping/>
  </p:clrMapOvr>
  <p:transition advTm="3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20483" name="Rectangle 3"/>
          <p:cNvSpPr>
            <a:spLocks noGrp="1" noChangeArrowheads="1"/>
          </p:cNvSpPr>
          <p:nvPr>
            <p:ph idx="1"/>
          </p:nvPr>
        </p:nvSpPr>
        <p:spPr>
          <a:xfrm>
            <a:off x="1713722" y="838200"/>
            <a:ext cx="7277878" cy="4733925"/>
          </a:xfrm>
        </p:spPr>
        <p:txBody>
          <a:bodyPr>
            <a:normAutofit fontScale="92500"/>
          </a:bodyPr>
          <a:lstStyle/>
          <a:p>
            <a:pPr>
              <a:lnSpc>
                <a:spcPct val="90000"/>
              </a:lnSpc>
            </a:pPr>
            <a:r>
              <a:rPr lang="en-US" sz="2600" dirty="0">
                <a:latin typeface="Arial" panose="020B0604020202020204" pitchFamily="34" charset="0"/>
                <a:cs typeface="Arial" panose="020B0604020202020204" pitchFamily="34" charset="0"/>
              </a:rPr>
              <a:t>Patient is </a:t>
            </a:r>
            <a:r>
              <a:rPr lang="en-US" sz="2600" dirty="0">
                <a:solidFill>
                  <a:srgbClr val="C00000"/>
                </a:solidFill>
                <a:latin typeface="Arial" panose="020B0604020202020204" pitchFamily="34" charset="0"/>
                <a:cs typeface="Arial" panose="020B0604020202020204" pitchFamily="34" charset="0"/>
              </a:rPr>
              <a:t>wanting to get up </a:t>
            </a:r>
            <a:r>
              <a:rPr lang="en-US" sz="2600" dirty="0">
                <a:latin typeface="Arial" panose="020B0604020202020204" pitchFamily="34" charset="0"/>
                <a:cs typeface="Arial" panose="020B0604020202020204" pitchFamily="34" charset="0"/>
              </a:rPr>
              <a:t>and drink some water.  </a:t>
            </a:r>
          </a:p>
          <a:p>
            <a:pPr>
              <a:lnSpc>
                <a:spcPct val="90000"/>
              </a:lnSpc>
            </a:pPr>
            <a:r>
              <a:rPr lang="en-US" sz="2600" dirty="0">
                <a:latin typeface="Arial" panose="020B0604020202020204" pitchFamily="34" charset="0"/>
                <a:cs typeface="Arial" panose="020B0604020202020204" pitchFamily="34" charset="0"/>
              </a:rPr>
              <a:t>Patient education: Reverse Trendelenburg position is provided and explained to the patient that until the neck can be cleared, the same trauma that caused the bleed could have caused a small fracture to the neck</a:t>
            </a:r>
            <a:r>
              <a:rPr lang="en-US" sz="2600" dirty="0">
                <a:solidFill>
                  <a:srgbClr val="C00000"/>
                </a:solidFill>
                <a:latin typeface="Arial" panose="020B0604020202020204" pitchFamily="34" charset="0"/>
                <a:cs typeface="Arial" panose="020B0604020202020204" pitchFamily="34" charset="0"/>
              </a:rPr>
              <a:t>.  It is important to stay in alignment until that is checked or the patient can cause spinal cord injury and possibly paralysis.</a:t>
            </a:r>
          </a:p>
          <a:p>
            <a:pPr>
              <a:lnSpc>
                <a:spcPct val="90000"/>
              </a:lnSpc>
            </a:pPr>
            <a:r>
              <a:rPr lang="en-US" sz="2600" dirty="0">
                <a:latin typeface="Arial" panose="020B0604020202020204" pitchFamily="34" charset="0"/>
                <a:cs typeface="Arial" panose="020B0604020202020204" pitchFamily="34" charset="0"/>
              </a:rPr>
              <a:t>Also maintaining the </a:t>
            </a:r>
            <a:r>
              <a:rPr lang="en-US" sz="2600" dirty="0">
                <a:solidFill>
                  <a:srgbClr val="C00000"/>
                </a:solidFill>
                <a:latin typeface="Arial" panose="020B0604020202020204" pitchFamily="34" charset="0"/>
                <a:cs typeface="Arial" panose="020B0604020202020204" pitchFamily="34" charset="0"/>
              </a:rPr>
              <a:t>patient NPO </a:t>
            </a:r>
            <a:r>
              <a:rPr lang="en-US" sz="2600" dirty="0">
                <a:latin typeface="Arial" panose="020B0604020202020204" pitchFamily="34" charset="0"/>
                <a:cs typeface="Arial" panose="020B0604020202020204" pitchFamily="34" charset="0"/>
              </a:rPr>
              <a:t>until Neurosurgeon decides if will go to surgery or not is important to not risk the chances of aspiration.</a:t>
            </a:r>
          </a:p>
          <a:p>
            <a:pPr>
              <a:lnSpc>
                <a:spcPct val="90000"/>
              </a:lnSpc>
            </a:pPr>
            <a:r>
              <a:rPr lang="en-US" sz="2600" dirty="0">
                <a:latin typeface="Arial" panose="020B0604020202020204" pitchFamily="34" charset="0"/>
                <a:cs typeface="Arial" panose="020B0604020202020204" pitchFamily="34" charset="0"/>
              </a:rPr>
              <a:t>Patient and family verbalize understanding.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Case Study</a:t>
            </a:r>
          </a:p>
        </p:txBody>
      </p:sp>
      <p:sp>
        <p:nvSpPr>
          <p:cNvPr id="10" name="TextBox 9"/>
          <p:cNvSpPr txBox="1"/>
          <p:nvPr/>
        </p:nvSpPr>
        <p:spPr>
          <a:xfrm>
            <a:off x="76200" y="2743200"/>
            <a:ext cx="1600200" cy="2031325"/>
          </a:xfrm>
          <a:prstGeom prst="rect">
            <a:avLst/>
          </a:prstGeom>
          <a:noFill/>
        </p:spPr>
        <p:txBody>
          <a:bodyPr wrap="square" rtlCol="0">
            <a:spAutoFit/>
          </a:bodyPr>
          <a:lstStyle/>
          <a:p>
            <a:r>
              <a:rPr lang="en-US" dirty="0"/>
              <a:t>Why is it important to not get up?</a:t>
            </a:r>
          </a:p>
          <a:p>
            <a:endParaRPr lang="en-US" dirty="0"/>
          </a:p>
          <a:p>
            <a:r>
              <a:rPr lang="en-US" dirty="0"/>
              <a:t>Why is it important to remain NPO?</a:t>
            </a:r>
          </a:p>
        </p:txBody>
      </p:sp>
    </p:spTree>
    <p:custDataLst>
      <p:tags r:id="rId1"/>
    </p:custDataLst>
  </p:cSld>
  <p:clrMapOvr>
    <a:masterClrMapping/>
  </p:clrMapOvr>
  <p:transition advTm="157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21507" name="Rectangle 3"/>
          <p:cNvSpPr>
            <a:spLocks noGrp="1" noChangeArrowheads="1"/>
          </p:cNvSpPr>
          <p:nvPr>
            <p:ph idx="1"/>
          </p:nvPr>
        </p:nvSpPr>
        <p:spPr>
          <a:xfrm>
            <a:off x="1676400" y="838200"/>
            <a:ext cx="7239000" cy="4325112"/>
          </a:xfrm>
        </p:spPr>
        <p:txBody>
          <a:bodyPr>
            <a:normAutofit lnSpcReduction="10000"/>
          </a:bodyPr>
          <a:lstStyle/>
          <a:p>
            <a:pPr eaLnBrk="1" hangingPunct="1"/>
            <a:r>
              <a:rPr lang="en-US" dirty="0">
                <a:latin typeface="Arial" panose="020B0604020202020204" pitchFamily="34" charset="0"/>
                <a:cs typeface="Arial" panose="020B0604020202020204" pitchFamily="34" charset="0"/>
              </a:rPr>
              <a:t>At 9am, no change on the Glasgow Coma Scale, still a </a:t>
            </a:r>
            <a:r>
              <a:rPr lang="en-US" dirty="0">
                <a:solidFill>
                  <a:srgbClr val="C00000"/>
                </a:solidFill>
                <a:latin typeface="Arial" panose="020B0604020202020204" pitchFamily="34" charset="0"/>
                <a:cs typeface="Arial" panose="020B0604020202020204" pitchFamily="34" charset="0"/>
              </a:rPr>
              <a:t>15</a:t>
            </a:r>
            <a:r>
              <a:rPr lang="en-US" dirty="0">
                <a:latin typeface="Arial" panose="020B0604020202020204" pitchFamily="34" charset="0"/>
                <a:cs typeface="Arial" panose="020B0604020202020204" pitchFamily="34" charset="0"/>
              </a:rPr>
              <a:t>.</a:t>
            </a:r>
          </a:p>
          <a:p>
            <a:pPr eaLnBrk="1" hangingPunct="1"/>
            <a:r>
              <a:rPr lang="en-US" dirty="0">
                <a:latin typeface="Arial" panose="020B0604020202020204" pitchFamily="34" charset="0"/>
                <a:cs typeface="Arial" panose="020B0604020202020204" pitchFamily="34" charset="0"/>
              </a:rPr>
              <a:t>The Neurosurgeon is evaluating the patient for surgery and talking to patient and family.</a:t>
            </a:r>
          </a:p>
          <a:p>
            <a:pPr eaLnBrk="1" hangingPunct="1"/>
            <a:r>
              <a:rPr lang="en-US" dirty="0">
                <a:latin typeface="Arial" panose="020B0604020202020204" pitchFamily="34" charset="0"/>
                <a:cs typeface="Arial" panose="020B0604020202020204" pitchFamily="34" charset="0"/>
              </a:rPr>
              <a:t>Cervical, Thoracic, and Lumbar spinal films are done and awaiting to be evaluated by the Trauma physicians.</a:t>
            </a:r>
          </a:p>
          <a:p>
            <a:pPr eaLnBrk="1" hangingPunct="1"/>
            <a:r>
              <a:rPr lang="en-US" dirty="0">
                <a:latin typeface="Arial" panose="020B0604020202020204" pitchFamily="34" charset="0"/>
                <a:cs typeface="Arial" panose="020B0604020202020204" pitchFamily="34" charset="0"/>
              </a:rPr>
              <a:t>The patient is becoming more agitated with the C-collar and wants to get up.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Case Study</a:t>
            </a:r>
          </a:p>
        </p:txBody>
      </p:sp>
      <p:sp>
        <p:nvSpPr>
          <p:cNvPr id="9" name="TextBox 8"/>
          <p:cNvSpPr txBox="1"/>
          <p:nvPr/>
        </p:nvSpPr>
        <p:spPr>
          <a:xfrm>
            <a:off x="76200" y="2743200"/>
            <a:ext cx="1600200" cy="1477328"/>
          </a:xfrm>
          <a:prstGeom prst="rect">
            <a:avLst/>
          </a:prstGeom>
          <a:noFill/>
        </p:spPr>
        <p:txBody>
          <a:bodyPr wrap="square" rtlCol="0">
            <a:spAutoFit/>
          </a:bodyPr>
          <a:lstStyle/>
          <a:p>
            <a:r>
              <a:rPr lang="en-US" dirty="0"/>
              <a:t>What are the red flags and what do they indicate to you?</a:t>
            </a:r>
          </a:p>
        </p:txBody>
      </p:sp>
    </p:spTree>
    <p:custDataLst>
      <p:tags r:id="rId1"/>
    </p:custDataLst>
  </p:cSld>
  <p:clrMapOvr>
    <a:masterClrMapping/>
  </p:clrMapOvr>
  <p:transition advTm="139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22531" name="Rectangle 3"/>
          <p:cNvSpPr>
            <a:spLocks noGrp="1" noChangeArrowheads="1"/>
          </p:cNvSpPr>
          <p:nvPr>
            <p:ph idx="1"/>
          </p:nvPr>
        </p:nvSpPr>
        <p:spPr>
          <a:xfrm>
            <a:off x="1752600" y="838200"/>
            <a:ext cx="7239000" cy="5715000"/>
          </a:xfrm>
        </p:spPr>
        <p:txBody>
          <a:bodyPr>
            <a:normAutofit/>
          </a:bodyPr>
          <a:lstStyle/>
          <a:p>
            <a:pPr eaLnBrk="1" hangingPunct="1">
              <a:lnSpc>
                <a:spcPct val="90000"/>
              </a:lnSpc>
            </a:pPr>
            <a:r>
              <a:rPr lang="en-US" dirty="0">
                <a:latin typeface="Arial" panose="020B0604020202020204" pitchFamily="34" charset="0"/>
                <a:cs typeface="Arial" panose="020B0604020202020204" pitchFamily="34" charset="0"/>
              </a:rPr>
              <a:t>The neurosurgeon tries to explain the importance of maintaining spinal alignment.</a:t>
            </a:r>
          </a:p>
          <a:p>
            <a:pPr eaLnBrk="1" hangingPunct="1">
              <a:lnSpc>
                <a:spcPct val="90000"/>
              </a:lnSpc>
            </a:pPr>
            <a:r>
              <a:rPr lang="en-US" dirty="0">
                <a:latin typeface="Arial" panose="020B0604020202020204" pitchFamily="34" charset="0"/>
                <a:cs typeface="Arial" panose="020B0604020202020204" pitchFamily="34" charset="0"/>
              </a:rPr>
              <a:t>The </a:t>
            </a:r>
            <a:r>
              <a:rPr lang="en-US" dirty="0">
                <a:solidFill>
                  <a:srgbClr val="C00000"/>
                </a:solidFill>
                <a:latin typeface="Arial" panose="020B0604020202020204" pitchFamily="34" charset="0"/>
                <a:cs typeface="Arial" panose="020B0604020202020204" pitchFamily="34" charset="0"/>
              </a:rPr>
              <a:t>nurse called the Trauma doctor </a:t>
            </a:r>
            <a:r>
              <a:rPr lang="en-US" dirty="0">
                <a:latin typeface="Arial" panose="020B0604020202020204" pitchFamily="34" charset="0"/>
                <a:cs typeface="Arial" panose="020B0604020202020204" pitchFamily="34" charset="0"/>
              </a:rPr>
              <a:t>and they report that it is ok to let the patient sit up, but still want the patient to be </a:t>
            </a:r>
            <a:r>
              <a:rPr lang="en-US" dirty="0">
                <a:solidFill>
                  <a:srgbClr val="C00000"/>
                </a:solidFill>
                <a:latin typeface="Arial" panose="020B0604020202020204" pitchFamily="34" charset="0"/>
                <a:cs typeface="Arial" panose="020B0604020202020204" pitchFamily="34" charset="0"/>
              </a:rPr>
              <a:t>NPO</a:t>
            </a:r>
            <a:r>
              <a:rPr lang="en-US" dirty="0">
                <a:latin typeface="Arial" panose="020B0604020202020204" pitchFamily="34" charset="0"/>
                <a:cs typeface="Arial" panose="020B0604020202020204" pitchFamily="34" charset="0"/>
              </a:rPr>
              <a:t> and keep the C-Collar on.  This is told to the patient which is ok and sits up with C-Collar on.</a:t>
            </a:r>
          </a:p>
          <a:p>
            <a:pPr eaLnBrk="1" hangingPunct="1">
              <a:lnSpc>
                <a:spcPct val="90000"/>
              </a:lnSpc>
            </a:pPr>
            <a:r>
              <a:rPr lang="en-US" dirty="0">
                <a:latin typeface="Arial" panose="020B0604020202020204" pitchFamily="34" charset="0"/>
                <a:cs typeface="Arial" panose="020B0604020202020204" pitchFamily="34" charset="0"/>
              </a:rPr>
              <a:t>The neurosurgeon asks to monitor the patient hourly for neuro-checks and to call with changes.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Case Study</a:t>
            </a:r>
          </a:p>
        </p:txBody>
      </p:sp>
      <p:sp>
        <p:nvSpPr>
          <p:cNvPr id="9" name="TextBox 8"/>
          <p:cNvSpPr txBox="1"/>
          <p:nvPr/>
        </p:nvSpPr>
        <p:spPr>
          <a:xfrm>
            <a:off x="76200" y="2743200"/>
            <a:ext cx="1600200" cy="1477328"/>
          </a:xfrm>
          <a:prstGeom prst="rect">
            <a:avLst/>
          </a:prstGeom>
          <a:noFill/>
        </p:spPr>
        <p:txBody>
          <a:bodyPr wrap="square" rtlCol="0">
            <a:spAutoFit/>
          </a:bodyPr>
          <a:lstStyle/>
          <a:p>
            <a:r>
              <a:rPr lang="en-US" dirty="0"/>
              <a:t>Why is communication and collaboration important?</a:t>
            </a:r>
          </a:p>
        </p:txBody>
      </p:sp>
    </p:spTree>
    <p:custDataLst>
      <p:tags r:id="rId1"/>
    </p:custDataLst>
  </p:cSld>
  <p:clrMapOvr>
    <a:masterClrMapping/>
  </p:clrMapOvr>
  <p:transition advTm="76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23555" name="Rectangle 3"/>
          <p:cNvSpPr>
            <a:spLocks noGrp="1" noChangeArrowheads="1"/>
          </p:cNvSpPr>
          <p:nvPr>
            <p:ph idx="1"/>
          </p:nvPr>
        </p:nvSpPr>
        <p:spPr>
          <a:xfrm>
            <a:off x="1727717" y="866192"/>
            <a:ext cx="7340083" cy="4325112"/>
          </a:xfrm>
        </p:spPr>
        <p:txBody>
          <a:bodyPr/>
          <a:lstStyle/>
          <a:p>
            <a:pPr eaLnBrk="1" hangingPunct="1"/>
            <a:r>
              <a:rPr lang="en-US" sz="2600" dirty="0"/>
              <a:t>At 10am, the Glasgow Coma Scale </a:t>
            </a:r>
            <a:r>
              <a:rPr lang="en-US" sz="2600" dirty="0">
                <a:solidFill>
                  <a:srgbClr val="C00000"/>
                </a:solidFill>
              </a:rPr>
              <a:t>is 12. </a:t>
            </a:r>
            <a:r>
              <a:rPr lang="en-US" sz="2600" dirty="0"/>
              <a:t>Patient only </a:t>
            </a:r>
            <a:r>
              <a:rPr lang="en-US" sz="2600" dirty="0">
                <a:solidFill>
                  <a:srgbClr val="C00000"/>
                </a:solidFill>
              </a:rPr>
              <a:t>opens eyes to speech, localizes to pain, and is confused with speech</a:t>
            </a:r>
            <a:r>
              <a:rPr lang="en-US" sz="2600" dirty="0"/>
              <a:t>.  The RN notifies the Neurosurgeon of the changes, a stat CT scan is ordered without contrast.  </a:t>
            </a:r>
            <a:r>
              <a:rPr lang="en-US" sz="2600" dirty="0">
                <a:solidFill>
                  <a:srgbClr val="C00000"/>
                </a:solidFill>
              </a:rPr>
              <a:t>Left pupil is larger than Right pupil, (CN-III).</a:t>
            </a:r>
          </a:p>
          <a:p>
            <a:pPr eaLnBrk="1" hangingPunct="1"/>
            <a:r>
              <a:rPr lang="en-US" sz="2600" dirty="0">
                <a:solidFill>
                  <a:srgbClr val="C00000"/>
                </a:solidFill>
              </a:rPr>
              <a:t>RN notifies the Trauma doctor </a:t>
            </a:r>
            <a:r>
              <a:rPr lang="en-US" sz="2600" dirty="0"/>
              <a:t>as well of the changes.  Order for intubation.  Anesthesia on call is called for stat intubation and Respiratory Therapy is called for a ventilator.</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Case Study</a:t>
            </a:r>
          </a:p>
        </p:txBody>
      </p:sp>
      <p:sp>
        <p:nvSpPr>
          <p:cNvPr id="8" name="TextBox 7"/>
          <p:cNvSpPr txBox="1"/>
          <p:nvPr/>
        </p:nvSpPr>
        <p:spPr>
          <a:xfrm>
            <a:off x="76200" y="2743200"/>
            <a:ext cx="1600200" cy="2308324"/>
          </a:xfrm>
          <a:prstGeom prst="rect">
            <a:avLst/>
          </a:prstGeom>
          <a:noFill/>
        </p:spPr>
        <p:txBody>
          <a:bodyPr wrap="square" rtlCol="0">
            <a:spAutoFit/>
          </a:bodyPr>
          <a:lstStyle/>
          <a:p>
            <a:r>
              <a:rPr lang="en-US" dirty="0"/>
              <a:t>Back to CT, why and what assessments need to be done prior to leaving and after getting back?</a:t>
            </a:r>
          </a:p>
        </p:txBody>
      </p:sp>
    </p:spTree>
    <p:custDataLst>
      <p:tags r:id="rId1"/>
    </p:custDataLst>
  </p:cSld>
  <p:clrMapOvr>
    <a:masterClrMapping/>
  </p:clrMapOvr>
  <p:transition advTm="95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 y="1"/>
            <a:ext cx="9320462" cy="6934200"/>
          </a:xfrm>
          <a:prstGeom prst="rect">
            <a:avLst/>
          </a:prstGeom>
        </p:spPr>
      </p:pic>
      <p:pic>
        <p:nvPicPr>
          <p:cNvPr id="24579" name="Picture 3"/>
          <p:cNvPicPr>
            <a:picLocks noGrp="1" noChangeAspect="1" noChangeArrowheads="1"/>
          </p:cNvPicPr>
          <p:nvPr>
            <p:ph idx="1"/>
          </p:nvPr>
        </p:nvPicPr>
        <p:blipFill>
          <a:blip r:embed="rId5" cstate="print"/>
          <a:srcRect/>
          <a:stretch>
            <a:fillRect/>
          </a:stretch>
        </p:blipFill>
        <p:spPr>
          <a:xfrm>
            <a:off x="152400" y="809629"/>
            <a:ext cx="6638061" cy="4773187"/>
          </a:xfrm>
          <a:noFill/>
        </p:spPr>
      </p:pic>
      <p:sp>
        <p:nvSpPr>
          <p:cNvPr id="24580" name="Rectangle 4"/>
          <p:cNvSpPr>
            <a:spLocks noChangeArrowheads="1"/>
          </p:cNvSpPr>
          <p:nvPr/>
        </p:nvSpPr>
        <p:spPr bwMode="auto">
          <a:xfrm>
            <a:off x="4151452" y="795922"/>
            <a:ext cx="2819400" cy="4800600"/>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24581" name="Picture 5" descr="CT_scan"/>
          <p:cNvPicPr>
            <a:picLocks noChangeAspect="1" noChangeArrowheads="1"/>
          </p:cNvPicPr>
          <p:nvPr/>
        </p:nvPicPr>
        <p:blipFill>
          <a:blip r:embed="rId6" cstate="print"/>
          <a:srcRect/>
          <a:stretch>
            <a:fillRect/>
          </a:stretch>
        </p:blipFill>
        <p:spPr bwMode="auto">
          <a:xfrm>
            <a:off x="4715530" y="948322"/>
            <a:ext cx="3933825" cy="4495800"/>
          </a:xfrm>
          <a:prstGeom prst="rect">
            <a:avLst/>
          </a:prstGeom>
          <a:noFill/>
          <a:ln w="9525">
            <a:noFill/>
            <a:miter lim="800000"/>
            <a:headEnd/>
            <a:tailEnd/>
          </a:ln>
        </p:spPr>
      </p:pic>
      <p:sp>
        <p:nvSpPr>
          <p:cNvPr id="8" name="&quot;No&quot; Symbol 7"/>
          <p:cNvSpPr/>
          <p:nvPr/>
        </p:nvSpPr>
        <p:spPr>
          <a:xfrm>
            <a:off x="6778539" y="3168830"/>
            <a:ext cx="502444" cy="564969"/>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11" name="Rectangle 10"/>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Glasgow Coma Scale</a:t>
            </a:r>
          </a:p>
        </p:txBody>
      </p:sp>
      <p:pic>
        <p:nvPicPr>
          <p:cNvPr id="13" name="Picture 12"/>
          <p:cNvPicPr>
            <a:picLocks noChangeAspect="1"/>
          </p:cNvPicPr>
          <p:nvPr/>
        </p:nvPicPr>
        <p:blipFill>
          <a:blip r:embed="rId7"/>
          <a:stretch>
            <a:fillRect/>
          </a:stretch>
        </p:blipFill>
        <p:spPr>
          <a:xfrm rot="19655963">
            <a:off x="6427138" y="3207092"/>
            <a:ext cx="330219" cy="219501"/>
          </a:xfrm>
          <a:prstGeom prst="rect">
            <a:avLst/>
          </a:prstGeom>
        </p:spPr>
      </p:pic>
    </p:spTree>
    <p:custDataLst>
      <p:tags r:id="rId1"/>
    </p:custDataLst>
  </p:cSld>
  <p:clrMapOvr>
    <a:masterClrMapping/>
  </p:clrMapOvr>
  <p:transition advTm="40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 y="1"/>
            <a:ext cx="9320462" cy="6934200"/>
          </a:xfrm>
          <a:prstGeom prst="rect">
            <a:avLst/>
          </a:prstGeom>
        </p:spPr>
      </p:pic>
      <p:sp>
        <p:nvSpPr>
          <p:cNvPr id="25603" name="Rectangle 3"/>
          <p:cNvSpPr>
            <a:spLocks noGrp="1" noChangeArrowheads="1"/>
          </p:cNvSpPr>
          <p:nvPr>
            <p:ph idx="1"/>
          </p:nvPr>
        </p:nvSpPr>
        <p:spPr>
          <a:xfrm>
            <a:off x="1797697" y="863082"/>
            <a:ext cx="7193903" cy="5842518"/>
          </a:xfrm>
        </p:spPr>
        <p:txBody>
          <a:bodyPr>
            <a:normAutofit/>
          </a:bodyPr>
          <a:lstStyle/>
          <a:p>
            <a:pPr eaLnBrk="1" hangingPunct="1"/>
            <a:r>
              <a:rPr lang="en-US" dirty="0">
                <a:latin typeface="Arial" panose="020B0604020202020204" pitchFamily="34" charset="0"/>
                <a:cs typeface="Arial" panose="020B0604020202020204" pitchFamily="34" charset="0"/>
              </a:rPr>
              <a:t>The </a:t>
            </a:r>
            <a:r>
              <a:rPr lang="en-US" dirty="0">
                <a:solidFill>
                  <a:srgbClr val="C00000"/>
                </a:solidFill>
                <a:latin typeface="Arial" panose="020B0604020202020204" pitchFamily="34" charset="0"/>
                <a:cs typeface="Arial" panose="020B0604020202020204" pitchFamily="34" charset="0"/>
              </a:rPr>
              <a:t>CT scan </a:t>
            </a:r>
            <a:r>
              <a:rPr lang="en-US" dirty="0">
                <a:latin typeface="Arial" panose="020B0604020202020204" pitchFamily="34" charset="0"/>
                <a:cs typeface="Arial" panose="020B0604020202020204" pitchFamily="34" charset="0"/>
              </a:rPr>
              <a:t>is done and report from radiology called to the Neurosurgeon. </a:t>
            </a:r>
          </a:p>
          <a:p>
            <a:pPr eaLnBrk="1" hangingPunct="1"/>
            <a:r>
              <a:rPr lang="en-US" dirty="0">
                <a:latin typeface="Arial" panose="020B0604020202020204" pitchFamily="34" charset="0"/>
                <a:cs typeface="Arial" panose="020B0604020202020204" pitchFamily="34" charset="0"/>
              </a:rPr>
              <a:t>The Neurosurgeon calls the RN and states the bleed is worse and to set up for a </a:t>
            </a:r>
            <a:r>
              <a:rPr lang="en-US" dirty="0">
                <a:solidFill>
                  <a:srgbClr val="C00000"/>
                </a:solidFill>
                <a:latin typeface="Arial" panose="020B0604020202020204" pitchFamily="34" charset="0"/>
                <a:cs typeface="Arial" panose="020B0604020202020204" pitchFamily="34" charset="0"/>
              </a:rPr>
              <a:t>Ventriculostomy and ICP </a:t>
            </a:r>
            <a:r>
              <a:rPr lang="en-US" dirty="0">
                <a:latin typeface="Arial" panose="020B0604020202020204" pitchFamily="34" charset="0"/>
                <a:cs typeface="Arial" panose="020B0604020202020204" pitchFamily="34" charset="0"/>
              </a:rPr>
              <a:t>monitor.  The physician hopes to be </a:t>
            </a:r>
          </a:p>
          <a:p>
            <a:pPr eaLnBrk="1" hangingPunct="1">
              <a:buFont typeface="Wingdings" pitchFamily="2" charset="2"/>
              <a:buNone/>
            </a:pPr>
            <a:r>
              <a:rPr lang="en-US" dirty="0">
                <a:latin typeface="Arial" panose="020B0604020202020204" pitchFamily="34" charset="0"/>
                <a:cs typeface="Arial" panose="020B0604020202020204" pitchFamily="34" charset="0"/>
              </a:rPr>
              <a:t>   able to place a                                    catheter</a:t>
            </a:r>
          </a:p>
          <a:p>
            <a:pPr eaLnBrk="1" hangingPunct="1">
              <a:buFont typeface="Wingdings" pitchFamily="2" charset="2"/>
              <a:buNone/>
            </a:pPr>
            <a:r>
              <a:rPr lang="en-US" dirty="0">
                <a:latin typeface="Arial" panose="020B0604020202020204" pitchFamily="34" charset="0"/>
                <a:cs typeface="Arial" panose="020B0604020202020204" pitchFamily="34" charset="0"/>
              </a:rPr>
              <a:t>   into the ventricles                                             of the brain to                                       drain off CSF </a:t>
            </a:r>
          </a:p>
          <a:p>
            <a:pPr eaLnBrk="1" hangingPunct="1">
              <a:buFont typeface="Wingdings" pitchFamily="2" charset="2"/>
              <a:buNone/>
            </a:pPr>
            <a:r>
              <a:rPr lang="en-US" dirty="0">
                <a:latin typeface="Arial" panose="020B0604020202020204" pitchFamily="34" charset="0"/>
                <a:cs typeface="Arial" panose="020B0604020202020204" pitchFamily="34" charset="0"/>
              </a:rPr>
              <a:t>   and monitor ICP</a:t>
            </a:r>
            <a:r>
              <a:rPr lang="en-US" dirty="0"/>
              <a:t>. </a:t>
            </a:r>
          </a:p>
        </p:txBody>
      </p:sp>
      <p:pic>
        <p:nvPicPr>
          <p:cNvPr id="25604" name="Picture 10"/>
          <p:cNvPicPr>
            <a:picLocks noChangeAspect="1" noChangeArrowheads="1"/>
          </p:cNvPicPr>
          <p:nvPr/>
        </p:nvPicPr>
        <p:blipFill>
          <a:blip r:embed="rId5" cstate="print"/>
          <a:srcRect/>
          <a:stretch>
            <a:fillRect/>
          </a:stretch>
        </p:blipFill>
        <p:spPr bwMode="auto">
          <a:xfrm>
            <a:off x="5078021" y="3481864"/>
            <a:ext cx="4034876" cy="2981325"/>
          </a:xfrm>
          <a:prstGeom prst="rect">
            <a:avLst/>
          </a:prstGeom>
          <a:noFill/>
          <a:ln w="9525">
            <a:noFill/>
            <a:miter lim="800000"/>
            <a:headEnd/>
            <a:tailEnd/>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7" name="Rectangle 6"/>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8" name="Rectangle 7"/>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Case Study</a:t>
            </a:r>
          </a:p>
        </p:txBody>
      </p:sp>
      <p:sp>
        <p:nvSpPr>
          <p:cNvPr id="9" name="TextBox 8"/>
          <p:cNvSpPr txBox="1"/>
          <p:nvPr/>
        </p:nvSpPr>
        <p:spPr>
          <a:xfrm>
            <a:off x="76200" y="2743200"/>
            <a:ext cx="1600200" cy="2862322"/>
          </a:xfrm>
          <a:prstGeom prst="rect">
            <a:avLst/>
          </a:prstGeom>
          <a:noFill/>
        </p:spPr>
        <p:txBody>
          <a:bodyPr wrap="square" rtlCol="0">
            <a:spAutoFit/>
          </a:bodyPr>
          <a:lstStyle/>
          <a:p>
            <a:r>
              <a:rPr lang="en-US" dirty="0"/>
              <a:t>Speculate on who needs to be contacted and what needs to be communicated and what preparations need to be made.</a:t>
            </a:r>
          </a:p>
        </p:txBody>
      </p:sp>
    </p:spTree>
    <p:custDataLst>
      <p:tags r:id="rId1"/>
    </p:custDataLst>
  </p:cSld>
  <p:clrMapOvr>
    <a:masterClrMapping/>
  </p:clrMapOvr>
  <p:transition advTm="171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 y="1"/>
            <a:ext cx="9320462" cy="6934200"/>
          </a:xfrm>
          <a:prstGeom prst="rect">
            <a:avLst/>
          </a:prstGeom>
        </p:spPr>
      </p:pic>
      <p:sp>
        <p:nvSpPr>
          <p:cNvPr id="26626" name="Rectangle 2"/>
          <p:cNvSpPr>
            <a:spLocks noGrp="1" noChangeArrowheads="1"/>
          </p:cNvSpPr>
          <p:nvPr>
            <p:ph type="title"/>
          </p:nvPr>
        </p:nvSpPr>
        <p:spPr>
          <a:xfrm>
            <a:off x="4660232" y="765111"/>
            <a:ext cx="3886200" cy="1066800"/>
          </a:xfrm>
        </p:spPr>
        <p:txBody>
          <a:bodyPr>
            <a:normAutofit fontScale="90000"/>
          </a:bodyPr>
          <a:lstStyle/>
          <a:p>
            <a:pPr eaLnBrk="1" hangingPunct="1"/>
            <a:r>
              <a:rPr lang="en-US" dirty="0">
                <a:latin typeface="Arial" panose="020B0604020202020204" pitchFamily="34" charset="0"/>
                <a:cs typeface="Arial" panose="020B0604020202020204" pitchFamily="34" charset="0"/>
              </a:rPr>
              <a:t>Ventriculostomy Drainage System</a:t>
            </a:r>
          </a:p>
        </p:txBody>
      </p:sp>
      <p:pic>
        <p:nvPicPr>
          <p:cNvPr id="26627" name="Picture 5" descr="becker"/>
          <p:cNvPicPr>
            <a:picLocks noChangeAspect="1" noChangeArrowheads="1"/>
          </p:cNvPicPr>
          <p:nvPr/>
        </p:nvPicPr>
        <p:blipFill>
          <a:blip r:embed="rId5" cstate="print"/>
          <a:srcRect/>
          <a:stretch>
            <a:fillRect/>
          </a:stretch>
        </p:blipFill>
        <p:spPr bwMode="auto">
          <a:xfrm>
            <a:off x="123531" y="762001"/>
            <a:ext cx="4211638" cy="5410200"/>
          </a:xfrm>
          <a:prstGeom prst="rect">
            <a:avLst/>
          </a:prstGeom>
          <a:noFill/>
          <a:ln w="9525">
            <a:noFill/>
            <a:miter lim="800000"/>
            <a:headEnd/>
            <a:tailEnd/>
          </a:ln>
        </p:spPr>
      </p:pic>
      <p:sp>
        <p:nvSpPr>
          <p:cNvPr id="26628" name="Rectangle 6"/>
          <p:cNvSpPr>
            <a:spLocks noChangeArrowheads="1"/>
          </p:cNvSpPr>
          <p:nvPr/>
        </p:nvSpPr>
        <p:spPr bwMode="auto">
          <a:xfrm>
            <a:off x="4800600" y="1905001"/>
            <a:ext cx="4343400" cy="4419600"/>
          </a:xfrm>
          <a:prstGeom prst="rect">
            <a:avLst/>
          </a:prstGeom>
          <a:noFill/>
          <a:ln w="9525">
            <a:noFill/>
            <a:miter lim="800000"/>
            <a:headEnd/>
            <a:tailEnd/>
          </a:ln>
        </p:spPr>
        <p:txBody>
          <a:bodyPr/>
          <a:lstStyle/>
          <a:p>
            <a:r>
              <a:rPr lang="en-US" sz="3600" dirty="0">
                <a:solidFill>
                  <a:srgbClr val="C00000"/>
                </a:solidFill>
                <a:latin typeface="Arial" panose="020B0604020202020204" pitchFamily="34" charset="0"/>
                <a:cs typeface="Arial" panose="020B0604020202020204" pitchFamily="34" charset="0"/>
              </a:rPr>
              <a:t>Zeroed at the tragus</a:t>
            </a:r>
            <a:r>
              <a:rPr lang="en-US" sz="3600" dirty="0">
                <a:latin typeface="Arial" panose="020B0604020202020204" pitchFamily="34" charset="0"/>
                <a:cs typeface="Arial" panose="020B0604020202020204" pitchFamily="34" charset="0"/>
              </a:rPr>
              <a:t>.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After drain is placed by the physician, attach the drainage system and level at ordered measurement. </a:t>
            </a:r>
          </a:p>
        </p:txBody>
      </p:sp>
      <p:sp>
        <p:nvSpPr>
          <p:cNvPr id="7" name="Rectangle 6"/>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8" name="Rectangle 7"/>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Ventriculostomy</a:t>
            </a:r>
          </a:p>
        </p:txBody>
      </p:sp>
    </p:spTree>
    <p:custDataLst>
      <p:tags r:id="rId1"/>
    </p:custDataLst>
  </p:cSld>
  <p:clrMapOvr>
    <a:masterClrMapping/>
  </p:clrMapOvr>
  <p:transition advTm="109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 y="1"/>
            <a:ext cx="9320462" cy="6934200"/>
          </a:xfrm>
          <a:prstGeom prst="rect">
            <a:avLst/>
          </a:prstGeom>
        </p:spPr>
      </p:pic>
      <p:sp>
        <p:nvSpPr>
          <p:cNvPr id="7171" name="Rectangle 5"/>
          <p:cNvSpPr>
            <a:spLocks noGrp="1" noChangeArrowheads="1"/>
          </p:cNvSpPr>
          <p:nvPr>
            <p:ph idx="1"/>
          </p:nvPr>
        </p:nvSpPr>
        <p:spPr>
          <a:xfrm>
            <a:off x="1752600" y="838200"/>
            <a:ext cx="7239000" cy="5715000"/>
          </a:xfrm>
        </p:spPr>
        <p:txBody>
          <a:bodyPr>
            <a:noAutofit/>
          </a:bodyPr>
          <a:lstStyle/>
          <a:p>
            <a:r>
              <a:rPr lang="en-US" sz="2400" dirty="0"/>
              <a:t>Apply knowledge of pathophysiology to reduce potentially life-threatening complications of Traumatic Brain Injury.</a:t>
            </a:r>
          </a:p>
          <a:p>
            <a:r>
              <a:rPr lang="en-US" sz="2400" dirty="0"/>
              <a:t>Provide health teaching for the patient and family to manage transitions in care of the patient with Traumatic Brain Injury.</a:t>
            </a:r>
          </a:p>
          <a:p>
            <a:r>
              <a:rPr lang="en-US" sz="2400" dirty="0"/>
              <a:t>Compare and contrast Cognition across the lifespan.</a:t>
            </a:r>
          </a:p>
          <a:p>
            <a:endParaRPr lang="en-US" sz="2400" dirty="0"/>
          </a:p>
          <a:p>
            <a:r>
              <a:rPr lang="en-US" sz="2400" dirty="0"/>
              <a:t>Josh – A TBI success story – YouTube</a:t>
            </a:r>
          </a:p>
          <a:p>
            <a:r>
              <a:rPr lang="en-US" sz="2400" dirty="0"/>
              <a:t>Stop at 3:26</a:t>
            </a:r>
          </a:p>
        </p:txBody>
      </p:sp>
      <p:sp>
        <p:nvSpPr>
          <p:cNvPr id="6" name="Rectangle 5"/>
          <p:cNvSpPr/>
          <p:nvPr/>
        </p:nvSpPr>
        <p:spPr>
          <a:xfrm>
            <a:off x="3214939" y="76199"/>
            <a:ext cx="6005261" cy="381001"/>
          </a:xfrm>
          <a:prstGeom prst="rect">
            <a:avLst/>
          </a:prstGeom>
          <a:solidFill>
            <a:srgbClr val="3744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12" name="TextBox 11"/>
          <p:cNvSpPr txBox="1"/>
          <p:nvPr/>
        </p:nvSpPr>
        <p:spPr>
          <a:xfrm>
            <a:off x="76200" y="2743200"/>
            <a:ext cx="1600200" cy="646331"/>
          </a:xfrm>
          <a:prstGeom prst="rect">
            <a:avLst/>
          </a:prstGeom>
          <a:noFill/>
        </p:spPr>
        <p:txBody>
          <a:bodyPr wrap="square" rtlCol="0">
            <a:spAutoFit/>
          </a:bodyPr>
          <a:lstStyle/>
          <a:p>
            <a:r>
              <a:rPr lang="en-US" dirty="0"/>
              <a:t>What is safe for the </a:t>
            </a:r>
            <a:r>
              <a:rPr lang="en-US" dirty="0" err="1"/>
              <a:t>pt</a:t>
            </a:r>
            <a:r>
              <a:rPr lang="en-US" dirty="0"/>
              <a:t>?</a:t>
            </a:r>
          </a:p>
        </p:txBody>
      </p:sp>
    </p:spTree>
    <p:custDataLst>
      <p:tags r:id="rId1"/>
    </p:custDataLst>
    <p:extLst>
      <p:ext uri="{BB962C8B-B14F-4D97-AF65-F5344CB8AC3E}">
        <p14:creationId xmlns:p14="http://schemas.microsoft.com/office/powerpoint/2010/main" val="2484711066"/>
      </p:ext>
    </p:extLst>
  </p:cSld>
  <p:clrMapOvr>
    <a:masterClrMapping/>
  </p:clrMapOvr>
  <p:transition advTm="43872"/>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27651" name="Rectangle 3"/>
          <p:cNvSpPr>
            <a:spLocks noGrp="1" noChangeArrowheads="1"/>
          </p:cNvSpPr>
          <p:nvPr>
            <p:ph idx="1"/>
          </p:nvPr>
        </p:nvSpPr>
        <p:spPr>
          <a:xfrm>
            <a:off x="1751044" y="839754"/>
            <a:ext cx="7240556" cy="5942045"/>
          </a:xfrm>
        </p:spPr>
        <p:txBody>
          <a:bodyPr>
            <a:normAutofit/>
          </a:bodyPr>
          <a:lstStyle/>
          <a:p>
            <a:r>
              <a:rPr lang="en-US" sz="2600" dirty="0">
                <a:latin typeface="Arial" panose="020B0604020202020204" pitchFamily="34" charset="0"/>
                <a:cs typeface="Arial" panose="020B0604020202020204" pitchFamily="34" charset="0"/>
              </a:rPr>
              <a:t>Consent from family is obtained and the Ventriculostomy is placed (initially 150 mL of blood tinged fluid comes out).  ICP is 45, initially with a MAP of 85.  The CPP is MAP-ICP = 40.  </a:t>
            </a:r>
          </a:p>
          <a:p>
            <a:r>
              <a:rPr lang="en-US" sz="2600" dirty="0">
                <a:latin typeface="Arial" panose="020B0604020202020204" pitchFamily="34" charset="0"/>
                <a:cs typeface="Arial" panose="020B0604020202020204" pitchFamily="34" charset="0"/>
              </a:rPr>
              <a:t>Neuro. protocols ordered by the Trauma physician.</a:t>
            </a:r>
          </a:p>
          <a:p>
            <a:pPr lvl="1"/>
            <a:r>
              <a:rPr lang="en-US" sz="2200" dirty="0">
                <a:solidFill>
                  <a:srgbClr val="C00000"/>
                </a:solidFill>
                <a:latin typeface="Arial" panose="020B0604020202020204" pitchFamily="34" charset="0"/>
                <a:cs typeface="Arial" panose="020B0604020202020204" pitchFamily="34" charset="0"/>
              </a:rPr>
              <a:t>Patient started on Fluid boluses of NS, then Dopamine, then Norepinephrine, then Phenylephrine (Neo-</a:t>
            </a:r>
            <a:r>
              <a:rPr lang="en-US" sz="2200" dirty="0" err="1">
                <a:solidFill>
                  <a:srgbClr val="C00000"/>
                </a:solidFill>
                <a:latin typeface="Arial" panose="020B0604020202020204" pitchFamily="34" charset="0"/>
                <a:cs typeface="Arial" panose="020B0604020202020204" pitchFamily="34" charset="0"/>
              </a:rPr>
              <a:t>synephrine</a:t>
            </a:r>
            <a:r>
              <a:rPr lang="en-US" sz="2200" dirty="0">
                <a:solidFill>
                  <a:srgbClr val="C00000"/>
                </a:solidFill>
                <a:latin typeface="Arial" panose="020B0604020202020204" pitchFamily="34" charset="0"/>
                <a:cs typeface="Arial" panose="020B0604020202020204" pitchFamily="34" charset="0"/>
              </a:rPr>
              <a:t>) to get CPP &gt; 60 mmHg. Mannitol is given to reduce ICP, Foley is placed to monitor urine output. </a:t>
            </a:r>
          </a:p>
          <a:p>
            <a:r>
              <a:rPr lang="en-US" sz="2600" dirty="0">
                <a:latin typeface="Arial" panose="020B0604020202020204" pitchFamily="34" charset="0"/>
                <a:cs typeface="Arial" panose="020B0604020202020204" pitchFamily="34" charset="0"/>
              </a:rPr>
              <a:t>After 1 hour another 80 mL comes out.  ICP is down to 22. CPP is up to 72.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Case Study</a:t>
            </a:r>
          </a:p>
        </p:txBody>
      </p:sp>
      <p:sp>
        <p:nvSpPr>
          <p:cNvPr id="8" name="TextBox 7"/>
          <p:cNvSpPr txBox="1"/>
          <p:nvPr/>
        </p:nvSpPr>
        <p:spPr>
          <a:xfrm>
            <a:off x="76200" y="2743200"/>
            <a:ext cx="1600200" cy="1754326"/>
          </a:xfrm>
          <a:prstGeom prst="rect">
            <a:avLst/>
          </a:prstGeom>
          <a:noFill/>
        </p:spPr>
        <p:txBody>
          <a:bodyPr wrap="square" rtlCol="0">
            <a:spAutoFit/>
          </a:bodyPr>
          <a:lstStyle/>
          <a:p>
            <a:r>
              <a:rPr lang="en-US" dirty="0"/>
              <a:t>Look up each of these drugs – What is the purpose of these drugs?</a:t>
            </a:r>
          </a:p>
        </p:txBody>
      </p:sp>
    </p:spTree>
    <p:custDataLst>
      <p:tags r:id="rId1"/>
    </p:custDataLst>
  </p:cSld>
  <p:clrMapOvr>
    <a:masterClrMapping/>
  </p:clrMapOvr>
  <p:transition advTm="318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 y="-84605"/>
            <a:ext cx="9143040" cy="6974789"/>
          </a:xfrm>
          <a:prstGeom prst="rect">
            <a:avLst/>
          </a:prstGeom>
        </p:spPr>
      </p:pic>
      <p:sp>
        <p:nvSpPr>
          <p:cNvPr id="7" name="TextBox 6"/>
          <p:cNvSpPr txBox="1"/>
          <p:nvPr/>
        </p:nvSpPr>
        <p:spPr>
          <a:xfrm>
            <a:off x="3200544" y="361"/>
            <a:ext cx="5939866" cy="427361"/>
          </a:xfrm>
          <a:prstGeom prst="rect">
            <a:avLst/>
          </a:prstGeom>
          <a:noFill/>
        </p:spPr>
        <p:txBody>
          <a:bodyPr wrap="square" rtlCol="0">
            <a:spAutoFit/>
          </a:bodyPr>
          <a:lstStyle/>
          <a:p>
            <a:r>
              <a:rPr lang="en-US" sz="2177" dirty="0">
                <a:solidFill>
                  <a:schemeClr val="bg1"/>
                </a:solidFill>
                <a:latin typeface="Arial" panose="020B0604020202020204" pitchFamily="34" charset="0"/>
                <a:cs typeface="Arial" panose="020B0604020202020204" pitchFamily="34" charset="0"/>
              </a:rPr>
              <a:t>Traumatic Brain Injury – Mitchell Taylor</a:t>
            </a:r>
          </a:p>
        </p:txBody>
      </p:sp>
      <p:sp>
        <p:nvSpPr>
          <p:cNvPr id="2" name="Rectangle 1"/>
          <p:cNvSpPr/>
          <p:nvPr/>
        </p:nvSpPr>
        <p:spPr>
          <a:xfrm>
            <a:off x="1731173" y="361"/>
            <a:ext cx="1251067" cy="369293"/>
          </a:xfrm>
          <a:prstGeom prst="rect">
            <a:avLst/>
          </a:prstGeom>
          <a:solidFill>
            <a:srgbClr val="3744BB"/>
          </a:solidFill>
          <a:ln>
            <a:solidFill>
              <a:srgbClr val="374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14" dirty="0">
                <a:solidFill>
                  <a:schemeClr val="bg1"/>
                </a:solidFill>
                <a:latin typeface="Arial" panose="020B0604020202020204" pitchFamily="34" charset="0"/>
                <a:cs typeface="Arial" panose="020B0604020202020204" pitchFamily="34" charset="0"/>
              </a:rPr>
              <a:t>Reflection</a:t>
            </a:r>
          </a:p>
        </p:txBody>
      </p:sp>
      <p:sp>
        <p:nvSpPr>
          <p:cNvPr id="12" name="TextBox 11"/>
          <p:cNvSpPr txBox="1"/>
          <p:nvPr/>
        </p:nvSpPr>
        <p:spPr>
          <a:xfrm>
            <a:off x="1856323" y="1676585"/>
            <a:ext cx="6514416" cy="510909"/>
          </a:xfrm>
          <a:prstGeom prst="rect">
            <a:avLst/>
          </a:prstGeom>
          <a:noFill/>
        </p:spPr>
        <p:txBody>
          <a:bodyPr wrap="square" rtlCol="0">
            <a:spAutoFit/>
          </a:bodyPr>
          <a:lstStyle/>
          <a:p>
            <a:pPr>
              <a:lnSpc>
                <a:spcPct val="80000"/>
              </a:lnSpc>
            </a:pPr>
            <a:endParaRPr lang="en-US" sz="1600" dirty="0">
              <a:latin typeface="+mj-lt"/>
            </a:endParaRPr>
          </a:p>
          <a:p>
            <a:pPr>
              <a:lnSpc>
                <a:spcPct val="80000"/>
              </a:lnSpc>
            </a:pPr>
            <a:endParaRPr lang="en-US" dirty="0">
              <a:latin typeface="+mj-lt"/>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598" y="762000"/>
            <a:ext cx="1232711" cy="1694978"/>
          </a:xfrm>
          <a:prstGeom prst="rect">
            <a:avLst/>
          </a:prstGeom>
        </p:spPr>
      </p:pic>
      <p:sp>
        <p:nvSpPr>
          <p:cNvPr id="28" name="TextBox 27">
            <a:extLst>
              <a:ext uri="{FF2B5EF4-FFF2-40B4-BE49-F238E27FC236}">
                <a16:creationId xmlns:a16="http://schemas.microsoft.com/office/drawing/2014/main" id="{CFF88F63-3BD8-441A-A2A8-57A47D345380}"/>
              </a:ext>
            </a:extLst>
          </p:cNvPr>
          <p:cNvSpPr txBox="1"/>
          <p:nvPr/>
        </p:nvSpPr>
        <p:spPr>
          <a:xfrm>
            <a:off x="1813786" y="823782"/>
            <a:ext cx="7043253" cy="4838376"/>
          </a:xfrm>
          <a:prstGeom prst="rect">
            <a:avLst/>
          </a:prstGeom>
          <a:noFill/>
        </p:spPr>
        <p:txBody>
          <a:bodyPr wrap="square" rtlCol="0">
            <a:spAutoFit/>
          </a:bodyPr>
          <a:lstStyle/>
          <a:p>
            <a:r>
              <a:rPr lang="en-US" sz="1814" dirty="0">
                <a:latin typeface="Arial" panose="020B0604020202020204" pitchFamily="34" charset="0"/>
                <a:cs typeface="Arial" panose="020B0604020202020204" pitchFamily="34" charset="0"/>
              </a:rPr>
              <a:t>The nurse is caring for a client with an ICP of 36 mmHg. Which actions by the nurse will help</a:t>
            </a:r>
            <a:r>
              <a:rPr lang="en-US" sz="1814" b="1" dirty="0">
                <a:latin typeface="Arial" panose="020B0604020202020204" pitchFamily="34" charset="0"/>
                <a:cs typeface="Arial" panose="020B0604020202020204" pitchFamily="34" charset="0"/>
              </a:rPr>
              <a:t>? SELECT ALL THAT APPLY</a:t>
            </a:r>
          </a:p>
          <a:p>
            <a:endParaRPr lang="en-US" sz="1814" dirty="0">
              <a:latin typeface="Arial" panose="020B0604020202020204" pitchFamily="34" charset="0"/>
              <a:cs typeface="Arial" panose="020B0604020202020204" pitchFamily="34" charset="0"/>
            </a:endParaRPr>
          </a:p>
          <a:p>
            <a:pPr marL="457200" indent="-457200">
              <a:buAutoNum type="alphaUcPeriod"/>
            </a:pPr>
            <a:r>
              <a:rPr lang="en-US" sz="1814" dirty="0">
                <a:latin typeface="Arial" panose="020B0604020202020204" pitchFamily="34" charset="0"/>
                <a:cs typeface="Arial" panose="020B0604020202020204" pitchFamily="34" charset="0"/>
              </a:rPr>
              <a:t>3% Sodium Chloride                -</a:t>
            </a:r>
          </a:p>
          <a:p>
            <a:pPr marL="457200" indent="-457200">
              <a:buAutoNum type="alphaUcPeriod"/>
            </a:pPr>
            <a:r>
              <a:rPr lang="en-US" sz="1814" dirty="0">
                <a:latin typeface="Arial" panose="020B0604020202020204" pitchFamily="34" charset="0"/>
                <a:cs typeface="Arial" panose="020B0604020202020204" pitchFamily="34" charset="0"/>
              </a:rPr>
              <a:t>Hydromorphone                       -</a:t>
            </a:r>
          </a:p>
          <a:p>
            <a:pPr marL="457200" indent="-457200">
              <a:buAutoNum type="alphaUcPeriod"/>
            </a:pPr>
            <a:r>
              <a:rPr lang="en-US" sz="1814" dirty="0">
                <a:latin typeface="Arial" panose="020B0604020202020204" pitchFamily="34" charset="0"/>
                <a:cs typeface="Arial" panose="020B0604020202020204" pitchFamily="34" charset="0"/>
              </a:rPr>
              <a:t>D5 ½ Normal Saline                 </a:t>
            </a:r>
          </a:p>
          <a:p>
            <a:pPr marL="457200" indent="-457200">
              <a:buAutoNum type="alphaUcPeriod"/>
            </a:pPr>
            <a:r>
              <a:rPr lang="en-US" sz="1814" dirty="0">
                <a:latin typeface="Arial" panose="020B0604020202020204" pitchFamily="34" charset="0"/>
                <a:cs typeface="Arial" panose="020B0604020202020204" pitchFamily="34" charset="0"/>
              </a:rPr>
              <a:t>Propofol                                    -</a:t>
            </a:r>
          </a:p>
          <a:p>
            <a:pPr marL="457200" indent="-457200">
              <a:buAutoNum type="alphaUcPeriod"/>
            </a:pPr>
            <a:r>
              <a:rPr lang="en-US" sz="1814" dirty="0">
                <a:latin typeface="Arial" panose="020B0604020202020204" pitchFamily="34" charset="0"/>
                <a:cs typeface="Arial" panose="020B0604020202020204" pitchFamily="34" charset="0"/>
              </a:rPr>
              <a:t>Mannitol                                    -</a:t>
            </a:r>
          </a:p>
          <a:p>
            <a:pPr marL="457200" indent="-457200">
              <a:buAutoNum type="alphaUcPeriod"/>
            </a:pPr>
            <a:endParaRPr lang="en-US" sz="1814" dirty="0">
              <a:latin typeface="Arial" panose="020B0604020202020204" pitchFamily="34" charset="0"/>
              <a:cs typeface="Arial" panose="020B0604020202020204" pitchFamily="34" charset="0"/>
            </a:endParaRPr>
          </a:p>
          <a:p>
            <a:r>
              <a:rPr lang="en-US" sz="1814" dirty="0">
                <a:latin typeface="Arial" panose="020B0604020202020204" pitchFamily="34" charset="0"/>
                <a:cs typeface="Arial" panose="020B0604020202020204" pitchFamily="34" charset="0"/>
              </a:rPr>
              <a:t>The nurse is caring for a client with an CPP of 55 mmHg. Which actions by the nurse will help</a:t>
            </a:r>
            <a:r>
              <a:rPr lang="en-US" sz="1814" b="1" dirty="0">
                <a:latin typeface="Arial" panose="020B0604020202020204" pitchFamily="34" charset="0"/>
                <a:cs typeface="Arial" panose="020B0604020202020204" pitchFamily="34" charset="0"/>
              </a:rPr>
              <a:t>? SELECT ALL THAT APPLY</a:t>
            </a:r>
          </a:p>
          <a:p>
            <a:endParaRPr lang="en-US" sz="1814" dirty="0">
              <a:latin typeface="Arial" panose="020B0604020202020204" pitchFamily="34" charset="0"/>
              <a:cs typeface="Arial" panose="020B0604020202020204" pitchFamily="34" charset="0"/>
            </a:endParaRPr>
          </a:p>
          <a:p>
            <a:pPr marL="457200" indent="-457200">
              <a:buAutoNum type="alphaUcPeriod"/>
            </a:pPr>
            <a:r>
              <a:rPr lang="en-US" sz="1814" dirty="0">
                <a:latin typeface="Arial" panose="020B0604020202020204" pitchFamily="34" charset="0"/>
                <a:cs typeface="Arial" panose="020B0604020202020204" pitchFamily="34" charset="0"/>
              </a:rPr>
              <a:t>Milrinone                                                                       </a:t>
            </a:r>
          </a:p>
          <a:p>
            <a:pPr marL="457200" indent="-457200">
              <a:buAutoNum type="alphaUcPeriod"/>
            </a:pPr>
            <a:r>
              <a:rPr lang="en-US" sz="1814" dirty="0">
                <a:latin typeface="Arial" panose="020B0604020202020204" pitchFamily="34" charset="0"/>
                <a:cs typeface="Arial" panose="020B0604020202020204" pitchFamily="34" charset="0"/>
              </a:rPr>
              <a:t>0.33% Sodium Chloride                         </a:t>
            </a:r>
          </a:p>
          <a:p>
            <a:pPr marL="457200" indent="-457200">
              <a:buAutoNum type="alphaUcPeriod"/>
            </a:pPr>
            <a:r>
              <a:rPr lang="en-US" sz="1814" dirty="0">
                <a:latin typeface="Arial" panose="020B0604020202020204" pitchFamily="34" charset="0"/>
                <a:cs typeface="Arial" panose="020B0604020202020204" pitchFamily="34" charset="0"/>
              </a:rPr>
              <a:t>IV fluid bolus of NS                                 -</a:t>
            </a:r>
          </a:p>
          <a:p>
            <a:pPr marL="457200" indent="-457200">
              <a:buAutoNum type="alphaUcPeriod"/>
            </a:pPr>
            <a:r>
              <a:rPr lang="en-US" sz="1814" dirty="0">
                <a:latin typeface="Arial" panose="020B0604020202020204" pitchFamily="34" charset="0"/>
                <a:cs typeface="Arial" panose="020B0604020202020204" pitchFamily="34" charset="0"/>
              </a:rPr>
              <a:t>Norepinephrine                                       -</a:t>
            </a:r>
          </a:p>
          <a:p>
            <a:pPr marL="457200" indent="-457200">
              <a:buAutoNum type="alphaUcPeriod"/>
            </a:pPr>
            <a:r>
              <a:rPr lang="en-US" sz="1814" dirty="0">
                <a:latin typeface="Arial" panose="020B0604020202020204" pitchFamily="34" charset="0"/>
                <a:cs typeface="Arial" panose="020B0604020202020204" pitchFamily="34" charset="0"/>
              </a:rPr>
              <a:t>Dopamine                                               -</a:t>
            </a:r>
          </a:p>
        </p:txBody>
      </p:sp>
      <p:sp>
        <p:nvSpPr>
          <p:cNvPr id="3" name="Rectangle 2">
            <a:extLst>
              <a:ext uri="{FF2B5EF4-FFF2-40B4-BE49-F238E27FC236}">
                <a16:creationId xmlns:a16="http://schemas.microsoft.com/office/drawing/2014/main" id="{7DCCEAAA-F62C-43D1-93FC-BAB0C1D91553}"/>
              </a:ext>
            </a:extLst>
          </p:cNvPr>
          <p:cNvSpPr/>
          <p:nvPr/>
        </p:nvSpPr>
        <p:spPr>
          <a:xfrm>
            <a:off x="5365892" y="1676585"/>
            <a:ext cx="381000" cy="1447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D05B4CD-18BA-4865-8E97-C3520CE33AD5}"/>
              </a:ext>
            </a:extLst>
          </p:cNvPr>
          <p:cNvSpPr/>
          <p:nvPr/>
        </p:nvSpPr>
        <p:spPr>
          <a:xfrm>
            <a:off x="6324600" y="4267200"/>
            <a:ext cx="457200" cy="1394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custData r:id="rId1"/>
      <p:tags r:id="rId2"/>
    </p:custDataLst>
    <p:extLst>
      <p:ext uri="{BB962C8B-B14F-4D97-AF65-F5344CB8AC3E}">
        <p14:creationId xmlns:p14="http://schemas.microsoft.com/office/powerpoint/2010/main" val="2295916049"/>
      </p:ext>
    </p:extLst>
  </p:cSld>
  <p:clrMapOvr>
    <a:masterClrMapping/>
  </p:clrMapOvr>
  <mc:AlternateContent xmlns:mc="http://schemas.openxmlformats.org/markup-compatibility/2006" xmlns:p14="http://schemas.microsoft.com/office/powerpoint/2010/main">
    <mc:Choice Requires="p14">
      <p:transition spd="slow" p14:dur="2000" advTm="301057"/>
    </mc:Choice>
    <mc:Fallback xmlns="">
      <p:transition spd="slow" advTm="30105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31747" name="Rectangle 3"/>
          <p:cNvSpPr>
            <a:spLocks noGrp="1" noChangeArrowheads="1"/>
          </p:cNvSpPr>
          <p:nvPr>
            <p:ph idx="1"/>
          </p:nvPr>
        </p:nvSpPr>
        <p:spPr>
          <a:xfrm>
            <a:off x="1738603" y="914400"/>
            <a:ext cx="7239001" cy="5715000"/>
          </a:xfrm>
        </p:spPr>
        <p:txBody>
          <a:bodyPr>
            <a:normAutofit/>
          </a:bodyPr>
          <a:lstStyle/>
          <a:p>
            <a:pPr>
              <a:lnSpc>
                <a:spcPct val="80000"/>
              </a:lnSpc>
            </a:pPr>
            <a:r>
              <a:rPr lang="en-US" sz="3200" b="1" dirty="0">
                <a:solidFill>
                  <a:srgbClr val="C00000"/>
                </a:solidFill>
                <a:latin typeface="Arial" panose="020B0604020202020204" pitchFamily="34" charset="0"/>
                <a:cs typeface="Arial" panose="020B0604020202020204" pitchFamily="34" charset="0"/>
              </a:rPr>
              <a:t>Mannitol or hypertonic solutions like 3%NS or 7% NS </a:t>
            </a:r>
            <a:r>
              <a:rPr lang="en-US" sz="3200" dirty="0">
                <a:latin typeface="Arial" panose="020B0604020202020204" pitchFamily="34" charset="0"/>
                <a:cs typeface="Arial" panose="020B0604020202020204" pitchFamily="34" charset="0"/>
              </a:rPr>
              <a:t>– hyperosmotic diuretic, pulls fluid out of the cells into the vascular space and patients urinate out the extra fluid.  Make sure you don’t dehydrate these patients.  Check serum/urine osmolarity. </a:t>
            </a:r>
          </a:p>
          <a:p>
            <a:pPr marL="109728" indent="0">
              <a:lnSpc>
                <a:spcPct val="80000"/>
              </a:lnSpc>
              <a:buNone/>
            </a:pPr>
            <a:endParaRPr lang="en-US" sz="3200" dirty="0">
              <a:latin typeface="Arial" panose="020B0604020202020204" pitchFamily="34" charset="0"/>
              <a:cs typeface="Arial" panose="020B0604020202020204" pitchFamily="34" charset="0"/>
            </a:endParaRPr>
          </a:p>
          <a:p>
            <a:pPr>
              <a:lnSpc>
                <a:spcPct val="80000"/>
              </a:lnSpc>
            </a:pPr>
            <a:r>
              <a:rPr lang="en-US" sz="3200" dirty="0">
                <a:latin typeface="Arial" panose="020B0604020202020204" pitchFamily="34" charset="0"/>
                <a:cs typeface="Arial" panose="020B0604020202020204" pitchFamily="34" charset="0"/>
              </a:rPr>
              <a:t>Sedation/Pain meds may be given </a:t>
            </a:r>
            <a:r>
              <a:rPr lang="en-US" sz="3200" dirty="0">
                <a:solidFill>
                  <a:srgbClr val="C00000"/>
                </a:solidFill>
                <a:latin typeface="Arial" panose="020B0604020202020204" pitchFamily="34" charset="0"/>
                <a:cs typeface="Arial" panose="020B0604020202020204" pitchFamily="34" charset="0"/>
              </a:rPr>
              <a:t>(</a:t>
            </a:r>
            <a:r>
              <a:rPr lang="en-US" sz="3200" b="1" dirty="0">
                <a:solidFill>
                  <a:srgbClr val="C00000"/>
                </a:solidFill>
                <a:latin typeface="Arial" panose="020B0604020202020204" pitchFamily="34" charset="0"/>
                <a:cs typeface="Arial" panose="020B0604020202020204" pitchFamily="34" charset="0"/>
              </a:rPr>
              <a:t>after patient unresponsive – if high ICP</a:t>
            </a:r>
            <a:r>
              <a:rPr lang="en-US" sz="3200" dirty="0">
                <a:solidFill>
                  <a:srgbClr val="C0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initially it might not be given if patient is awake as to not interfere with evaluation of LOC.</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Pharm</a:t>
            </a:r>
          </a:p>
        </p:txBody>
      </p:sp>
      <p:sp>
        <p:nvSpPr>
          <p:cNvPr id="8" name="TextBox 7"/>
          <p:cNvSpPr txBox="1"/>
          <p:nvPr/>
        </p:nvSpPr>
        <p:spPr>
          <a:xfrm>
            <a:off x="76200" y="2743200"/>
            <a:ext cx="1600200" cy="2308324"/>
          </a:xfrm>
          <a:prstGeom prst="rect">
            <a:avLst/>
          </a:prstGeom>
          <a:noFill/>
        </p:spPr>
        <p:txBody>
          <a:bodyPr wrap="square" rtlCol="0">
            <a:spAutoFit/>
          </a:bodyPr>
          <a:lstStyle/>
          <a:p>
            <a:r>
              <a:rPr lang="en-US" dirty="0"/>
              <a:t>Distinguish between treating pressure on the brain versus perfusion to the brain.</a:t>
            </a:r>
          </a:p>
        </p:txBody>
      </p:sp>
    </p:spTree>
    <p:custDataLst>
      <p:tags r:id="rId1"/>
    </p:custDataLst>
  </p:cSld>
  <p:clrMapOvr>
    <a:masterClrMapping/>
  </p:clrMapOvr>
  <p:transition advTm="176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31747" name="Rectangle 3"/>
          <p:cNvSpPr>
            <a:spLocks noGrp="1" noChangeArrowheads="1"/>
          </p:cNvSpPr>
          <p:nvPr>
            <p:ph idx="1"/>
          </p:nvPr>
        </p:nvSpPr>
        <p:spPr>
          <a:xfrm>
            <a:off x="1752599" y="847528"/>
            <a:ext cx="7239001" cy="5934272"/>
          </a:xfrm>
        </p:spPr>
        <p:txBody>
          <a:bodyPr vert="horz" lIns="91440" tIns="45720" rIns="91440" bIns="45720" anchor="t">
            <a:normAutofit fontScale="92500"/>
          </a:bodyPr>
          <a:lstStyle/>
          <a:p>
            <a:pPr indent="-255905">
              <a:lnSpc>
                <a:spcPct val="80000"/>
              </a:lnSpc>
            </a:pPr>
            <a:r>
              <a:rPr lang="en-US" dirty="0">
                <a:solidFill>
                  <a:srgbClr val="C00000"/>
                </a:solidFill>
                <a:latin typeface="Arial"/>
                <a:cs typeface="Arial"/>
              </a:rPr>
              <a:t>Pain</a:t>
            </a:r>
            <a:r>
              <a:rPr lang="en-US" dirty="0">
                <a:latin typeface="Arial"/>
                <a:cs typeface="Arial"/>
              </a:rPr>
              <a:t> – </a:t>
            </a:r>
            <a:r>
              <a:rPr lang="en-US" dirty="0">
                <a:solidFill>
                  <a:srgbClr val="C00000"/>
                </a:solidFill>
                <a:latin typeface="Arial"/>
                <a:cs typeface="Arial"/>
              </a:rPr>
              <a:t>Opiates like Morphine or Hydromorphone (Dilaudid-about 4 times as potent as Morphine) </a:t>
            </a:r>
            <a:r>
              <a:rPr lang="en-US" dirty="0">
                <a:latin typeface="Arial"/>
                <a:cs typeface="Arial"/>
              </a:rPr>
              <a:t>fentanyl</a:t>
            </a:r>
            <a:r>
              <a:rPr lang="en-US" dirty="0">
                <a:solidFill>
                  <a:srgbClr val="C00000"/>
                </a:solidFill>
                <a:latin typeface="Arial"/>
                <a:cs typeface="Arial"/>
              </a:rPr>
              <a:t>. </a:t>
            </a:r>
            <a:r>
              <a:rPr lang="en-US" dirty="0">
                <a:latin typeface="Arial"/>
                <a:cs typeface="Arial"/>
              </a:rPr>
              <a:t>Demerol is a contraindication in head injury patients, removed from most formularies.  Watch resp. depression and low BP.  Antidote - Naloxone is a drug used to counter the effects of </a:t>
            </a:r>
            <a:r>
              <a:rPr lang="en-US" b="1" dirty="0">
                <a:latin typeface="Arial"/>
                <a:cs typeface="Arial"/>
              </a:rPr>
              <a:t>opioid</a:t>
            </a:r>
            <a:r>
              <a:rPr lang="en-US" dirty="0">
                <a:latin typeface="Arial"/>
                <a:cs typeface="Arial"/>
              </a:rPr>
              <a:t> overdose (ketamine – may increase ICP and cause seizures so in TBI may be of limited use)</a:t>
            </a:r>
            <a:endParaRPr lang="en-US" dirty="0"/>
          </a:p>
          <a:p>
            <a:pPr marL="109220" indent="0">
              <a:lnSpc>
                <a:spcPct val="80000"/>
              </a:lnSpc>
              <a:buNone/>
            </a:pPr>
            <a:endParaRPr lang="en-US" dirty="0">
              <a:latin typeface="Arial" panose="020B0604020202020204" pitchFamily="34" charset="0"/>
              <a:cs typeface="Arial" panose="020B0604020202020204" pitchFamily="34" charset="0"/>
            </a:endParaRPr>
          </a:p>
          <a:p>
            <a:pPr indent="-255905">
              <a:lnSpc>
                <a:spcPct val="80000"/>
              </a:lnSpc>
            </a:pPr>
            <a:r>
              <a:rPr lang="en-US" dirty="0">
                <a:solidFill>
                  <a:srgbClr val="C00000"/>
                </a:solidFill>
                <a:latin typeface="Arial" panose="020B0604020202020204" pitchFamily="34" charset="0"/>
                <a:cs typeface="Arial" panose="020B0604020202020204" pitchFamily="34" charset="0"/>
              </a:rPr>
              <a:t>Sedation</a:t>
            </a:r>
            <a:r>
              <a:rPr lang="en-US" dirty="0">
                <a:latin typeface="Arial" panose="020B0604020202020204" pitchFamily="34" charset="0"/>
                <a:cs typeface="Arial" panose="020B0604020202020204" pitchFamily="34" charset="0"/>
              </a:rPr>
              <a:t> – Versed or Ativan benzodiazepines are a class of drugs with sedative, hypnotic, anxiolytic, anticonvulsant, amnestic and muscle relaxant properties.  Watch resp. depression and low BP. Antidote -Flumazenil (Romazicon) is a benzodiazepine antagonist.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Pharm</a:t>
            </a:r>
          </a:p>
        </p:txBody>
      </p:sp>
      <p:sp>
        <p:nvSpPr>
          <p:cNvPr id="8" name="TextBox 7"/>
          <p:cNvSpPr txBox="1"/>
          <p:nvPr/>
        </p:nvSpPr>
        <p:spPr>
          <a:xfrm>
            <a:off x="76200" y="2743200"/>
            <a:ext cx="1600200" cy="1200329"/>
          </a:xfrm>
          <a:prstGeom prst="rect">
            <a:avLst/>
          </a:prstGeom>
          <a:noFill/>
        </p:spPr>
        <p:txBody>
          <a:bodyPr wrap="square" rtlCol="0">
            <a:spAutoFit/>
          </a:bodyPr>
          <a:lstStyle/>
          <a:p>
            <a:r>
              <a:rPr lang="en-US" dirty="0"/>
              <a:t>When is pain medicine not ok to give patients?</a:t>
            </a:r>
          </a:p>
        </p:txBody>
      </p:sp>
    </p:spTree>
    <p:custDataLst>
      <p:tags r:id="rId1"/>
    </p:custDataLst>
    <p:extLst>
      <p:ext uri="{BB962C8B-B14F-4D97-AF65-F5344CB8AC3E}">
        <p14:creationId xmlns:p14="http://schemas.microsoft.com/office/powerpoint/2010/main" val="1898901620"/>
      </p:ext>
    </p:extLst>
  </p:cSld>
  <p:clrMapOvr>
    <a:masterClrMapping/>
  </p:clrMapOvr>
  <p:transition advTm="176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32771" name="Rectangle 3"/>
          <p:cNvSpPr>
            <a:spLocks noGrp="1" noChangeArrowheads="1"/>
          </p:cNvSpPr>
          <p:nvPr>
            <p:ph idx="1"/>
          </p:nvPr>
        </p:nvSpPr>
        <p:spPr>
          <a:xfrm>
            <a:off x="1793809" y="880396"/>
            <a:ext cx="7197791" cy="5901404"/>
          </a:xfrm>
        </p:spPr>
        <p:txBody>
          <a:bodyPr vert="horz" lIns="91440" tIns="45720" rIns="91440" bIns="45720" anchor="t">
            <a:normAutofit lnSpcReduction="10000"/>
          </a:bodyPr>
          <a:lstStyle/>
          <a:p>
            <a:pPr indent="-255905">
              <a:lnSpc>
                <a:spcPct val="80000"/>
              </a:lnSpc>
            </a:pPr>
            <a:r>
              <a:rPr lang="en-US" sz="2600" dirty="0">
                <a:solidFill>
                  <a:srgbClr val="C00000"/>
                </a:solidFill>
                <a:latin typeface="Arial" panose="020B0604020202020204" pitchFamily="34" charset="0"/>
                <a:cs typeface="Arial" panose="020B0604020202020204" pitchFamily="34" charset="0"/>
              </a:rPr>
              <a:t>Propofol</a:t>
            </a:r>
            <a:r>
              <a:rPr lang="en-US" sz="2600" dirty="0">
                <a:latin typeface="Arial" panose="020B0604020202020204" pitchFamily="34" charset="0"/>
                <a:cs typeface="Arial" panose="020B0604020202020204" pitchFamily="34" charset="0"/>
              </a:rPr>
              <a:t> is a short-acting intravenous anesthetic agent used for the induction of general anesthesia in adult patients and pediatric patients older than 3 years of age; maintenance of general anesthesia in adult patients and pediatric patients older than 2 months of age; and sedation in medical contexts, such as intensive care unit (ICU) sedation for intubated, mechanically ventilated adults, and in certain procedures. Watch for low BP.</a:t>
            </a:r>
            <a:endParaRPr lang="en-US"/>
          </a:p>
          <a:p>
            <a:pPr indent="-255905">
              <a:lnSpc>
                <a:spcPct val="80000"/>
              </a:lnSpc>
            </a:pPr>
            <a:endParaRPr lang="en-US" sz="2600" dirty="0">
              <a:latin typeface="Arial" panose="020B0604020202020204" pitchFamily="34" charset="0"/>
              <a:cs typeface="Arial" panose="020B0604020202020204" pitchFamily="34" charset="0"/>
            </a:endParaRPr>
          </a:p>
          <a:p>
            <a:pPr indent="-255905">
              <a:lnSpc>
                <a:spcPct val="80000"/>
              </a:lnSpc>
            </a:pPr>
            <a:r>
              <a:rPr lang="en-US" sz="2600" dirty="0">
                <a:latin typeface="Arial"/>
                <a:cs typeface="Arial"/>
              </a:rPr>
              <a:t>A newer sedative is</a:t>
            </a:r>
            <a:r>
              <a:rPr lang="en-US" sz="2600" dirty="0">
                <a:solidFill>
                  <a:srgbClr val="C00000"/>
                </a:solidFill>
                <a:latin typeface="Arial"/>
                <a:cs typeface="Arial"/>
              </a:rPr>
              <a:t> </a:t>
            </a:r>
            <a:r>
              <a:rPr lang="en-US" b="1" dirty="0">
                <a:solidFill>
                  <a:srgbClr val="C00000"/>
                </a:solidFill>
                <a:latin typeface="Arial"/>
                <a:cs typeface="Arial"/>
              </a:rPr>
              <a:t>Precedex</a:t>
            </a:r>
            <a:r>
              <a:rPr lang="en-US" dirty="0">
                <a:latin typeface="Arial"/>
                <a:cs typeface="Arial"/>
              </a:rPr>
              <a:t> (dexmedetomidine) is an IV sedative and is the first and only alpha2 agonist indicated for sedation</a:t>
            </a:r>
          </a:p>
          <a:p>
            <a:pPr indent="-255905">
              <a:lnSpc>
                <a:spcPct val="80000"/>
              </a:lnSpc>
            </a:pPr>
            <a:r>
              <a:rPr lang="en-US" sz="2600" dirty="0">
                <a:latin typeface="Arial"/>
                <a:cs typeface="Arial"/>
              </a:rPr>
              <a:t>May use BIS (Bispectral Index Monitoring) to determine how sedated a patient is on a monitor. </a:t>
            </a:r>
            <a:endParaRPr lang="en-US" sz="2600" dirty="0">
              <a:latin typeface="Arial" panose="020B0604020202020204" pitchFamily="34" charset="0"/>
              <a:cs typeface="Arial" panose="020B0604020202020204" pitchFamily="34" charset="0"/>
            </a:endParaRPr>
          </a:p>
          <a:p>
            <a:pPr indent="-255905">
              <a:lnSpc>
                <a:spcPct val="80000"/>
              </a:lnSpc>
            </a:pPr>
            <a:r>
              <a:rPr lang="en-US" sz="2600" dirty="0">
                <a:latin typeface="Arial" panose="020B0604020202020204" pitchFamily="34" charset="0"/>
                <a:cs typeface="Arial" panose="020B0604020202020204" pitchFamily="34" charset="0"/>
              </a:rPr>
              <a:t>Patient may need sedation holiday, daily.</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Arial" panose="020B0604020202020204" pitchFamily="34" charset="0"/>
                <a:cs typeface="Arial" panose="020B0604020202020204" pitchFamily="34" charset="0"/>
              </a:rPr>
              <a:t>Mech</a:t>
            </a:r>
            <a:r>
              <a:rPr lang="en-US" sz="2000" dirty="0">
                <a:latin typeface="Arial" panose="020B0604020202020204" pitchFamily="34" charset="0"/>
                <a:cs typeface="Arial" panose="020B0604020202020204" pitchFamily="34" charset="0"/>
              </a:rPr>
              <a:t> Vent.</a:t>
            </a:r>
          </a:p>
        </p:txBody>
      </p:sp>
      <p:sp>
        <p:nvSpPr>
          <p:cNvPr id="8" name="TextBox 7"/>
          <p:cNvSpPr txBox="1"/>
          <p:nvPr/>
        </p:nvSpPr>
        <p:spPr>
          <a:xfrm>
            <a:off x="76200" y="2743200"/>
            <a:ext cx="1600200" cy="1200329"/>
          </a:xfrm>
          <a:prstGeom prst="rect">
            <a:avLst/>
          </a:prstGeom>
          <a:noFill/>
        </p:spPr>
        <p:txBody>
          <a:bodyPr wrap="square" rtlCol="0">
            <a:spAutoFit/>
          </a:bodyPr>
          <a:lstStyle/>
          <a:p>
            <a:r>
              <a:rPr lang="en-US" dirty="0"/>
              <a:t>Which drug needs mechanical ventilation?</a:t>
            </a:r>
          </a:p>
        </p:txBody>
      </p:sp>
    </p:spTree>
    <p:custDataLst>
      <p:tags r:id="rId1"/>
    </p:custDataLst>
  </p:cSld>
  <p:clrMapOvr>
    <a:masterClrMapping/>
  </p:clrMapOvr>
  <p:transition advTm="153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35843" name="Rectangle 3"/>
          <p:cNvSpPr>
            <a:spLocks noGrp="1" noChangeArrowheads="1"/>
          </p:cNvSpPr>
          <p:nvPr>
            <p:ph idx="1"/>
          </p:nvPr>
        </p:nvSpPr>
        <p:spPr>
          <a:xfrm>
            <a:off x="1752599" y="838200"/>
            <a:ext cx="7239001" cy="5867400"/>
          </a:xfrm>
        </p:spPr>
        <p:txBody>
          <a:bodyPr vert="horz" lIns="91440" tIns="45720" rIns="91440" bIns="45720" anchor="t">
            <a:normAutofit/>
          </a:bodyPr>
          <a:lstStyle/>
          <a:p>
            <a:r>
              <a:rPr lang="en-US" dirty="0">
                <a:latin typeface="Arial" panose="020B0604020202020204" pitchFamily="34" charset="0"/>
                <a:cs typeface="Arial" panose="020B0604020202020204" pitchFamily="34" charset="0"/>
              </a:rPr>
              <a:t>Benzodiazepines – common Versed (midazolam), Ativan (lorazepam), Valium (diazepam)</a:t>
            </a:r>
          </a:p>
          <a:p>
            <a:r>
              <a:rPr lang="en-US" dirty="0">
                <a:latin typeface="Arial" panose="020B0604020202020204" pitchFamily="34" charset="0"/>
                <a:cs typeface="Arial" panose="020B0604020202020204" pitchFamily="34" charset="0"/>
              </a:rPr>
              <a:t>Phenytoin - like:</a:t>
            </a:r>
          </a:p>
          <a:p>
            <a:pPr marL="657860" lvl="1" indent="-246380"/>
            <a:r>
              <a:rPr lang="en-US" sz="2800" dirty="0">
                <a:solidFill>
                  <a:srgbClr val="C00000"/>
                </a:solidFill>
                <a:latin typeface="Arial"/>
                <a:cs typeface="Arial"/>
              </a:rPr>
              <a:t>Phenytoin (Dilantin) – very caustic to vessels, can cause tissue destruction, make sure you get a good blood return if giving in a peripheral site. Often not seen any more but is an old heart antiarrhythmic and can cause low BP. </a:t>
            </a:r>
            <a:endParaRPr lang="en-US" sz="2800" dirty="0">
              <a:solidFill>
                <a:srgbClr val="C00000"/>
              </a:solidFill>
              <a:latin typeface="Arial" panose="020B0604020202020204" pitchFamily="34" charset="0"/>
              <a:cs typeface="Arial" panose="020B0604020202020204" pitchFamily="34" charset="0"/>
            </a:endParaRPr>
          </a:p>
          <a:p>
            <a:pPr marL="657860" lvl="1" indent="-246380"/>
            <a:r>
              <a:rPr lang="en-US" sz="2800" dirty="0">
                <a:solidFill>
                  <a:srgbClr val="C00000"/>
                </a:solidFill>
                <a:latin typeface="Arial"/>
                <a:cs typeface="Arial"/>
              </a:rPr>
              <a:t>Fosphenytoin (Cerebyx) </a:t>
            </a:r>
            <a:endParaRPr lang="en-US" sz="2800" dirty="0">
              <a:solidFill>
                <a:srgbClr val="C00000"/>
              </a:solidFill>
              <a:latin typeface="Arial" panose="020B0604020202020204" pitchFamily="34" charset="0"/>
              <a:cs typeface="Arial" panose="020B0604020202020204" pitchFamily="34" charset="0"/>
            </a:endParaRPr>
          </a:p>
          <a:p>
            <a:pPr lvl="1"/>
            <a:r>
              <a:rPr lang="en-US" sz="2800" dirty="0">
                <a:solidFill>
                  <a:srgbClr val="C00000"/>
                </a:solidFill>
                <a:latin typeface="Arial" panose="020B0604020202020204" pitchFamily="34" charset="0"/>
                <a:cs typeface="Arial" panose="020B0604020202020204" pitchFamily="34" charset="0"/>
              </a:rPr>
              <a:t>Carbamazepine (Tegretol)</a:t>
            </a:r>
          </a:p>
          <a:p>
            <a:pPr lvl="1"/>
            <a:r>
              <a:rPr lang="en-US" sz="2800" dirty="0">
                <a:solidFill>
                  <a:srgbClr val="C00000"/>
                </a:solidFill>
                <a:latin typeface="Arial" panose="020B0604020202020204" pitchFamily="34" charset="0"/>
                <a:cs typeface="Arial" panose="020B0604020202020204" pitchFamily="34" charset="0"/>
              </a:rPr>
              <a:t>Valproic Acid (Depakene)</a:t>
            </a:r>
          </a:p>
          <a:p>
            <a:pPr lvl="1" eaLnBrk="1" hangingPunct="1">
              <a:buFont typeface="Wingdings" pitchFamily="2" charset="2"/>
              <a:buNone/>
            </a:pPr>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Seizures</a:t>
            </a:r>
          </a:p>
        </p:txBody>
      </p:sp>
      <p:sp>
        <p:nvSpPr>
          <p:cNvPr id="8" name="TextBox 7"/>
          <p:cNvSpPr txBox="1"/>
          <p:nvPr/>
        </p:nvSpPr>
        <p:spPr>
          <a:xfrm>
            <a:off x="76200" y="2743200"/>
            <a:ext cx="1600200" cy="1754326"/>
          </a:xfrm>
          <a:prstGeom prst="rect">
            <a:avLst/>
          </a:prstGeom>
          <a:noFill/>
        </p:spPr>
        <p:txBody>
          <a:bodyPr wrap="square" rtlCol="0">
            <a:spAutoFit/>
          </a:bodyPr>
          <a:lstStyle/>
          <a:p>
            <a:r>
              <a:rPr lang="en-US" dirty="0"/>
              <a:t>Phenytoin and </a:t>
            </a:r>
            <a:r>
              <a:rPr lang="en-US" dirty="0" err="1"/>
              <a:t>fosphenytoin</a:t>
            </a:r>
            <a:r>
              <a:rPr lang="en-US" dirty="0"/>
              <a:t> can produce what adverse effects?</a:t>
            </a:r>
          </a:p>
        </p:txBody>
      </p:sp>
    </p:spTree>
    <p:custDataLst>
      <p:tags r:id="rId1"/>
    </p:custDataLst>
  </p:cSld>
  <p:clrMapOvr>
    <a:masterClrMapping/>
  </p:clrMapOvr>
  <p:transition advTm="113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29699" name="Rectangle 3"/>
          <p:cNvSpPr>
            <a:spLocks noGrp="1" noChangeArrowheads="1"/>
          </p:cNvSpPr>
          <p:nvPr>
            <p:ph idx="1"/>
          </p:nvPr>
        </p:nvSpPr>
        <p:spPr>
          <a:xfrm>
            <a:off x="1752599" y="838200"/>
            <a:ext cx="7239001" cy="6019800"/>
          </a:xfrm>
        </p:spPr>
        <p:txBody>
          <a:bodyPr>
            <a:noAutofit/>
          </a:bodyPr>
          <a:lstStyle/>
          <a:p>
            <a:pPr>
              <a:lnSpc>
                <a:spcPct val="80000"/>
              </a:lnSpc>
            </a:pPr>
            <a:r>
              <a:rPr lang="en-US" sz="2300" dirty="0">
                <a:latin typeface="Arial" panose="020B0604020202020204" pitchFamily="34" charset="0"/>
                <a:cs typeface="Arial" panose="020B0604020202020204" pitchFamily="34" charset="0"/>
              </a:rPr>
              <a:t>At this point we need to maintain some things. Realistically, we </a:t>
            </a:r>
            <a:r>
              <a:rPr lang="en-US" sz="2300" dirty="0">
                <a:solidFill>
                  <a:srgbClr val="C00000"/>
                </a:solidFill>
                <a:latin typeface="Arial" panose="020B0604020202020204" pitchFamily="34" charset="0"/>
                <a:cs typeface="Arial" panose="020B0604020202020204" pitchFamily="34" charset="0"/>
              </a:rPr>
              <a:t>need help </a:t>
            </a:r>
            <a:r>
              <a:rPr lang="en-US" sz="2300" dirty="0">
                <a:latin typeface="Arial" panose="020B0604020202020204" pitchFamily="34" charset="0"/>
                <a:cs typeface="Arial" panose="020B0604020202020204" pitchFamily="34" charset="0"/>
              </a:rPr>
              <a:t>from the charge nurse to take or have someone else monitor our other patient. </a:t>
            </a:r>
          </a:p>
          <a:p>
            <a:pPr>
              <a:lnSpc>
                <a:spcPct val="80000"/>
              </a:lnSpc>
            </a:pPr>
            <a:r>
              <a:rPr lang="en-US" sz="2300" dirty="0">
                <a:solidFill>
                  <a:srgbClr val="C00000"/>
                </a:solidFill>
                <a:latin typeface="Arial" panose="020B0604020202020204" pitchFamily="34" charset="0"/>
                <a:cs typeface="Arial" panose="020B0604020202020204" pitchFamily="34" charset="0"/>
              </a:rPr>
              <a:t>Delegate responsibilities </a:t>
            </a:r>
            <a:r>
              <a:rPr lang="en-US" sz="2300" dirty="0">
                <a:latin typeface="Arial" panose="020B0604020202020204" pitchFamily="34" charset="0"/>
                <a:cs typeface="Arial" panose="020B0604020202020204" pitchFamily="34" charset="0"/>
              </a:rPr>
              <a:t>of recording vital signs, placing SCDs on patient, dumping and recording urine hourly, hourly </a:t>
            </a:r>
            <a:r>
              <a:rPr lang="en-US" sz="2300" dirty="0" err="1">
                <a:latin typeface="Arial" panose="020B0604020202020204" pitchFamily="34" charset="0"/>
                <a:cs typeface="Arial" panose="020B0604020202020204" pitchFamily="34" charset="0"/>
              </a:rPr>
              <a:t>accu</a:t>
            </a:r>
            <a:r>
              <a:rPr lang="en-US" sz="2300" dirty="0">
                <a:latin typeface="Arial" panose="020B0604020202020204" pitchFamily="34" charset="0"/>
                <a:cs typeface="Arial" panose="020B0604020202020204" pitchFamily="34" charset="0"/>
              </a:rPr>
              <a:t>-checks to monitor Blood Sugars. Many of these patients will be on insulin drips that you regulate, but the monitoring of BSs can be delegated. </a:t>
            </a:r>
          </a:p>
          <a:p>
            <a:pPr>
              <a:lnSpc>
                <a:spcPct val="80000"/>
              </a:lnSpc>
            </a:pPr>
            <a:r>
              <a:rPr lang="en-US" sz="2300" dirty="0">
                <a:solidFill>
                  <a:srgbClr val="C00000"/>
                </a:solidFill>
                <a:latin typeface="Arial" panose="020B0604020202020204" pitchFamily="34" charset="0"/>
                <a:cs typeface="Arial" panose="020B0604020202020204" pitchFamily="34" charset="0"/>
              </a:rPr>
              <a:t>Communicate well</a:t>
            </a:r>
            <a:r>
              <a:rPr lang="en-US" sz="2300" dirty="0">
                <a:latin typeface="Arial" panose="020B0604020202020204" pitchFamily="34" charset="0"/>
                <a:cs typeface="Arial" panose="020B0604020202020204" pitchFamily="34" charset="0"/>
              </a:rPr>
              <a:t> with patient, family, respiratory therapy (they will be managing your ventilator), physicians, lab, and diagnostic procedures.  </a:t>
            </a:r>
          </a:p>
          <a:p>
            <a:pPr>
              <a:lnSpc>
                <a:spcPct val="80000"/>
              </a:lnSpc>
            </a:pPr>
            <a:r>
              <a:rPr lang="en-US" sz="2300" dirty="0">
                <a:latin typeface="Arial" panose="020B0604020202020204" pitchFamily="34" charset="0"/>
                <a:cs typeface="Arial" panose="020B0604020202020204" pitchFamily="34" charset="0"/>
              </a:rPr>
              <a:t>Goal is to </a:t>
            </a:r>
            <a:r>
              <a:rPr lang="en-US" sz="2300" dirty="0">
                <a:solidFill>
                  <a:srgbClr val="C00000"/>
                </a:solidFill>
                <a:latin typeface="Arial" panose="020B0604020202020204" pitchFamily="34" charset="0"/>
                <a:cs typeface="Arial" panose="020B0604020202020204" pitchFamily="34" charset="0"/>
              </a:rPr>
              <a:t>prevent any other injuries </a:t>
            </a:r>
            <a:r>
              <a:rPr lang="en-US" sz="2300" dirty="0">
                <a:latin typeface="Arial" panose="020B0604020202020204" pitchFamily="34" charset="0"/>
                <a:cs typeface="Arial" panose="020B0604020202020204" pitchFamily="34" charset="0"/>
              </a:rPr>
              <a:t>like pneumothorax from intubation, infections and blood clots from immobility and being on a ventilator, pressure sores, malnutrition or decreased perfusion to the GI tract, hypoxia, hypovolemia from using Mannitol as a hyperosmotic diuretic to pull off fluid.</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Case Study</a:t>
            </a:r>
          </a:p>
        </p:txBody>
      </p:sp>
      <p:sp>
        <p:nvSpPr>
          <p:cNvPr id="8" name="TextBox 7"/>
          <p:cNvSpPr txBox="1"/>
          <p:nvPr/>
        </p:nvSpPr>
        <p:spPr>
          <a:xfrm>
            <a:off x="76200" y="2743200"/>
            <a:ext cx="1600200" cy="3970318"/>
          </a:xfrm>
          <a:prstGeom prst="rect">
            <a:avLst/>
          </a:prstGeom>
          <a:noFill/>
        </p:spPr>
        <p:txBody>
          <a:bodyPr wrap="square" rtlCol="0">
            <a:spAutoFit/>
          </a:bodyPr>
          <a:lstStyle/>
          <a:p>
            <a:r>
              <a:rPr lang="en-US" dirty="0"/>
              <a:t>What does nursing judgement mean to you?</a:t>
            </a:r>
          </a:p>
          <a:p>
            <a:r>
              <a:rPr lang="en-US" dirty="0"/>
              <a:t>What teaching needs to be communicated?</a:t>
            </a:r>
          </a:p>
          <a:p>
            <a:r>
              <a:rPr lang="en-US" dirty="0"/>
              <a:t>Delegation: how do you delegate – see Decision Tree poster</a:t>
            </a:r>
          </a:p>
        </p:txBody>
      </p:sp>
    </p:spTree>
    <p:custDataLst>
      <p:tags r:id="rId1"/>
    </p:custDataLst>
  </p:cSld>
  <p:clrMapOvr>
    <a:masterClrMapping/>
  </p:clrMapOvr>
  <p:transition advTm="98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 y="1"/>
            <a:ext cx="9320462" cy="6934200"/>
          </a:xfrm>
          <a:prstGeom prst="rect">
            <a:avLst/>
          </a:prstGeom>
        </p:spPr>
      </p:pic>
      <p:sp>
        <p:nvSpPr>
          <p:cNvPr id="409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 name="Content Placeholder 2"/>
          <p:cNvSpPr>
            <a:spLocks noGrp="1"/>
          </p:cNvSpPr>
          <p:nvPr>
            <p:ph idx="1"/>
          </p:nvPr>
        </p:nvSpPr>
        <p:spPr>
          <a:xfrm>
            <a:off x="1752599" y="838200"/>
            <a:ext cx="7239001" cy="5867400"/>
          </a:xfrm>
        </p:spPr>
        <p:txBody>
          <a:bodyPr>
            <a:normAutofit fontScale="77500" lnSpcReduction="20000"/>
          </a:bodyPr>
          <a:lstStyle/>
          <a:p>
            <a:r>
              <a:rPr lang="en-US" sz="3800" dirty="0">
                <a:latin typeface="Arial" panose="020B0604020202020204" pitchFamily="34" charset="0"/>
                <a:cs typeface="Arial" panose="020B0604020202020204" pitchFamily="34" charset="0"/>
              </a:rPr>
              <a:t>Monitor vital signs</a:t>
            </a:r>
          </a:p>
          <a:p>
            <a:r>
              <a:rPr lang="en-US" sz="3800" dirty="0">
                <a:latin typeface="Arial" panose="020B0604020202020204" pitchFamily="34" charset="0"/>
                <a:cs typeface="Arial" panose="020B0604020202020204" pitchFamily="34" charset="0"/>
              </a:rPr>
              <a:t>Monitor bedside blood glucose levels</a:t>
            </a:r>
          </a:p>
          <a:p>
            <a:r>
              <a:rPr lang="en-US" sz="3800" dirty="0">
                <a:latin typeface="Arial" panose="020B0604020202020204" pitchFamily="34" charset="0"/>
                <a:cs typeface="Arial" panose="020B0604020202020204" pitchFamily="34" charset="0"/>
              </a:rPr>
              <a:t>Monitor for signs of responsiveness</a:t>
            </a:r>
          </a:p>
          <a:p>
            <a:r>
              <a:rPr lang="en-US" sz="3800" dirty="0">
                <a:latin typeface="Arial" panose="020B0604020202020204" pitchFamily="34" charset="0"/>
                <a:cs typeface="Arial" panose="020B0604020202020204" pitchFamily="34" charset="0"/>
              </a:rPr>
              <a:t>Monitor for signs of infection</a:t>
            </a:r>
          </a:p>
          <a:p>
            <a:r>
              <a:rPr lang="en-US" sz="3800" dirty="0">
                <a:latin typeface="Arial" panose="020B0604020202020204" pitchFamily="34" charset="0"/>
                <a:cs typeface="Arial" panose="020B0604020202020204" pitchFamily="34" charset="0"/>
              </a:rPr>
              <a:t>Monitor labs including serum osmolarity for dehydration if using osmotic diuretics and ABGs for acid/base imbalance that may affect ICP</a:t>
            </a:r>
          </a:p>
          <a:p>
            <a:r>
              <a:rPr lang="en-US" sz="3800" dirty="0">
                <a:latin typeface="Arial" panose="020B0604020202020204" pitchFamily="34" charset="0"/>
                <a:cs typeface="Arial" panose="020B0604020202020204" pitchFamily="34" charset="0"/>
              </a:rPr>
              <a:t>Prevent blood clots by placing of SCDs/foot pumps</a:t>
            </a:r>
          </a:p>
          <a:p>
            <a:r>
              <a:rPr lang="en-US" sz="3800" dirty="0">
                <a:latin typeface="Arial" panose="020B0604020202020204" pitchFamily="34" charset="0"/>
                <a:cs typeface="Arial" panose="020B0604020202020204" pitchFamily="34" charset="0"/>
              </a:rPr>
              <a:t>Prevent gastric irritability with proton pump inhibitors or H2 blockers</a:t>
            </a:r>
          </a:p>
          <a:p>
            <a:r>
              <a:rPr lang="en-US" sz="3800" dirty="0">
                <a:latin typeface="Arial" panose="020B0604020202020204" pitchFamily="34" charset="0"/>
                <a:cs typeface="Arial" panose="020B0604020202020204" pitchFamily="34" charset="0"/>
              </a:rPr>
              <a:t>Monitor for and prevent seizures</a:t>
            </a:r>
          </a:p>
          <a:p>
            <a:r>
              <a:rPr lang="en-US" sz="3800" dirty="0">
                <a:latin typeface="Arial" panose="020B0604020202020204" pitchFamily="34" charset="0"/>
                <a:cs typeface="Arial" panose="020B0604020202020204" pitchFamily="34" charset="0"/>
              </a:rPr>
              <a:t>Monitor and prevent hyperthermia</a:t>
            </a:r>
          </a:p>
          <a:p>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7" name="Rectangle 6"/>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8" name="Rectangle 7"/>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Secondary Injuries</a:t>
            </a:r>
          </a:p>
        </p:txBody>
      </p:sp>
      <p:sp>
        <p:nvSpPr>
          <p:cNvPr id="9" name="TextBox 8"/>
          <p:cNvSpPr txBox="1"/>
          <p:nvPr/>
        </p:nvSpPr>
        <p:spPr>
          <a:xfrm>
            <a:off x="76200" y="2743200"/>
            <a:ext cx="1600200" cy="923330"/>
          </a:xfrm>
          <a:prstGeom prst="rect">
            <a:avLst/>
          </a:prstGeom>
          <a:noFill/>
        </p:spPr>
        <p:txBody>
          <a:bodyPr wrap="square" rtlCol="0">
            <a:spAutoFit/>
          </a:bodyPr>
          <a:lstStyle/>
          <a:p>
            <a:r>
              <a:rPr lang="en-US" dirty="0"/>
              <a:t>What limits go with each of these?</a:t>
            </a:r>
          </a:p>
        </p:txBody>
      </p:sp>
    </p:spTree>
    <p:custDataLst>
      <p:tags r:id="rId1"/>
    </p:custDataLst>
    <p:extLst>
      <p:ext uri="{BB962C8B-B14F-4D97-AF65-F5344CB8AC3E}">
        <p14:creationId xmlns:p14="http://schemas.microsoft.com/office/powerpoint/2010/main" val="2561662024"/>
      </p:ext>
    </p:extLst>
  </p:cSld>
  <p:clrMapOvr>
    <a:masterClrMapping/>
  </p:clrMapOvr>
  <p:transition advTm="129564"/>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30723" name="Rectangle 3"/>
          <p:cNvSpPr>
            <a:spLocks noGrp="1" noChangeArrowheads="1"/>
          </p:cNvSpPr>
          <p:nvPr>
            <p:ph idx="1"/>
          </p:nvPr>
        </p:nvSpPr>
        <p:spPr>
          <a:xfrm>
            <a:off x="1752599" y="838200"/>
            <a:ext cx="7315201" cy="5943600"/>
          </a:xfrm>
        </p:spPr>
        <p:txBody>
          <a:bodyPr>
            <a:normAutofit/>
          </a:bodyPr>
          <a:lstStyle/>
          <a:p>
            <a:pPr lvl="1"/>
            <a:r>
              <a:rPr lang="en-US" sz="2800" dirty="0">
                <a:solidFill>
                  <a:srgbClr val="C00000"/>
                </a:solidFill>
                <a:latin typeface="Arial" panose="020B0604020202020204" pitchFamily="34" charset="0"/>
                <a:cs typeface="Arial" panose="020B0604020202020204" pitchFamily="34" charset="0"/>
              </a:rPr>
              <a:t>Goal is to maintain an open airway – keep patient NPO and call for orders to get patient intubated if unable to support own airway</a:t>
            </a:r>
          </a:p>
          <a:p>
            <a:pPr lvl="1"/>
            <a:r>
              <a:rPr lang="en-US" sz="2800" dirty="0">
                <a:solidFill>
                  <a:schemeClr val="tx1"/>
                </a:solidFill>
                <a:latin typeface="Arial" panose="020B0604020202020204" pitchFamily="34" charset="0"/>
                <a:cs typeface="Arial" panose="020B0604020202020204" pitchFamily="34" charset="0"/>
              </a:rPr>
              <a:t>Goal is to decrease ICP &lt; 20 mmHg</a:t>
            </a:r>
          </a:p>
          <a:p>
            <a:pPr lvl="2"/>
            <a:r>
              <a:rPr lang="en-US" dirty="0">
                <a:latin typeface="Arial" panose="020B0604020202020204" pitchFamily="34" charset="0"/>
                <a:cs typeface="Arial" panose="020B0604020202020204" pitchFamily="34" charset="0"/>
              </a:rPr>
              <a:t>Meds (hypertonic solutions-draws fluid into vessel)</a:t>
            </a:r>
          </a:p>
          <a:p>
            <a:pPr lvl="2"/>
            <a:r>
              <a:rPr lang="en-US" dirty="0">
                <a:latin typeface="Arial" panose="020B0604020202020204" pitchFamily="34" charset="0"/>
                <a:cs typeface="Arial" panose="020B0604020202020204" pitchFamily="34" charset="0"/>
              </a:rPr>
              <a:t>Elevate HOB, keep quiet/dark, reduce pain</a:t>
            </a:r>
            <a:endParaRPr lang="en-US" sz="2800" dirty="0">
              <a:latin typeface="Arial" panose="020B0604020202020204" pitchFamily="34" charset="0"/>
              <a:cs typeface="Arial" panose="020B0604020202020204" pitchFamily="34" charset="0"/>
            </a:endParaRPr>
          </a:p>
          <a:p>
            <a:pPr lvl="1"/>
            <a:r>
              <a:rPr lang="en-US" sz="2800" dirty="0">
                <a:solidFill>
                  <a:srgbClr val="C00000"/>
                </a:solidFill>
                <a:latin typeface="Arial" panose="020B0604020202020204" pitchFamily="34" charset="0"/>
                <a:cs typeface="Arial" panose="020B0604020202020204" pitchFamily="34" charset="0"/>
              </a:rPr>
              <a:t>Goal is to raise CPP &gt; 60 mmHg</a:t>
            </a:r>
          </a:p>
          <a:p>
            <a:pPr lvl="2"/>
            <a:r>
              <a:rPr lang="en-US" dirty="0">
                <a:latin typeface="Arial" panose="020B0604020202020204" pitchFamily="34" charset="0"/>
                <a:cs typeface="Arial" panose="020B0604020202020204" pitchFamily="34" charset="0"/>
              </a:rPr>
              <a:t>Mainly by increasing BP- (dopamine, norepinephrine, phenylephrine, start 1 then add)</a:t>
            </a:r>
          </a:p>
          <a:p>
            <a:pPr lvl="1"/>
            <a:r>
              <a:rPr lang="en-US" sz="2800" dirty="0">
                <a:solidFill>
                  <a:schemeClr val="tx1"/>
                </a:solidFill>
                <a:latin typeface="Arial" panose="020B0604020202020204" pitchFamily="34" charset="0"/>
                <a:cs typeface="Arial" panose="020B0604020202020204" pitchFamily="34" charset="0"/>
              </a:rPr>
              <a:t>Goal is to raise or maintain GCS 14-15.</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Goals</a:t>
            </a:r>
          </a:p>
        </p:txBody>
      </p:sp>
      <p:sp>
        <p:nvSpPr>
          <p:cNvPr id="8" name="TextBox 7"/>
          <p:cNvSpPr txBox="1"/>
          <p:nvPr/>
        </p:nvSpPr>
        <p:spPr>
          <a:xfrm>
            <a:off x="76200" y="2743200"/>
            <a:ext cx="1600200" cy="1477328"/>
          </a:xfrm>
          <a:prstGeom prst="rect">
            <a:avLst/>
          </a:prstGeom>
          <a:noFill/>
        </p:spPr>
        <p:txBody>
          <a:bodyPr wrap="square" rtlCol="0">
            <a:spAutoFit/>
          </a:bodyPr>
          <a:lstStyle/>
          <a:p>
            <a:r>
              <a:rPr lang="en-US" dirty="0"/>
              <a:t>Draw a concept map of a patient with a head injury</a:t>
            </a:r>
          </a:p>
        </p:txBody>
      </p:sp>
      <p:sp>
        <p:nvSpPr>
          <p:cNvPr id="3" name="Oval 2"/>
          <p:cNvSpPr/>
          <p:nvPr/>
        </p:nvSpPr>
        <p:spPr>
          <a:xfrm>
            <a:off x="468864" y="483869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762000" y="52578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62000" y="5486400"/>
            <a:ext cx="3048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 y="5486400"/>
            <a:ext cx="316464" cy="139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73664" y="6172200"/>
            <a:ext cx="228599" cy="419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1001" y="6160058"/>
            <a:ext cx="240999" cy="393143"/>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066800" y="4038601"/>
            <a:ext cx="1143000"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304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28675" name="Rectangle 3"/>
          <p:cNvSpPr>
            <a:spLocks noGrp="1" noChangeArrowheads="1"/>
          </p:cNvSpPr>
          <p:nvPr>
            <p:ph idx="1"/>
          </p:nvPr>
        </p:nvSpPr>
        <p:spPr>
          <a:xfrm>
            <a:off x="1777481" y="856860"/>
            <a:ext cx="7214119" cy="5848739"/>
          </a:xfrm>
        </p:spPr>
        <p:txBody>
          <a:bodyPr>
            <a:normAutofit/>
          </a:bodyPr>
          <a:lstStyle/>
          <a:p>
            <a:pPr lvl="1"/>
            <a:r>
              <a:rPr lang="en-US" sz="2400" dirty="0">
                <a:solidFill>
                  <a:srgbClr val="C00000"/>
                </a:solidFill>
                <a:latin typeface="Arial" panose="020B0604020202020204" pitchFamily="34" charset="0"/>
                <a:cs typeface="Arial" panose="020B0604020202020204" pitchFamily="34" charset="0"/>
              </a:rPr>
              <a:t>Temperature will be maintained at less than 38.5 Celsius (101.3F).</a:t>
            </a:r>
          </a:p>
          <a:p>
            <a:pPr lvl="1"/>
            <a:r>
              <a:rPr lang="en-US" sz="2400" dirty="0">
                <a:solidFill>
                  <a:srgbClr val="C00000"/>
                </a:solidFill>
                <a:latin typeface="Arial" panose="020B0604020202020204" pitchFamily="34" charset="0"/>
                <a:cs typeface="Arial" panose="020B0604020202020204" pitchFamily="34" charset="0"/>
              </a:rPr>
              <a:t>Maintain urine output &gt; 30mL/hr and not &gt;200mL/hr (may indicate diabetes insipidus)</a:t>
            </a:r>
          </a:p>
          <a:p>
            <a:pPr lvl="1"/>
            <a:r>
              <a:rPr lang="en-US" sz="2400" dirty="0">
                <a:solidFill>
                  <a:srgbClr val="C00000"/>
                </a:solidFill>
                <a:latin typeface="Arial" panose="020B0604020202020204" pitchFamily="34" charset="0"/>
                <a:cs typeface="Arial" panose="020B0604020202020204" pitchFamily="34" charset="0"/>
              </a:rPr>
              <a:t>Keep HOB up 30-45 degrees if not contraindicated</a:t>
            </a:r>
          </a:p>
          <a:p>
            <a:pPr lvl="1"/>
            <a:r>
              <a:rPr lang="en-US" sz="2400" dirty="0">
                <a:solidFill>
                  <a:srgbClr val="C00000"/>
                </a:solidFill>
                <a:latin typeface="Arial" panose="020B0604020202020204" pitchFamily="34" charset="0"/>
                <a:cs typeface="Arial" panose="020B0604020202020204" pitchFamily="34" charset="0"/>
              </a:rPr>
              <a:t>Monitor for changes in Neuro status</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Goals</a:t>
            </a:r>
          </a:p>
        </p:txBody>
      </p:sp>
      <p:sp>
        <p:nvSpPr>
          <p:cNvPr id="8" name="TextBox 7"/>
          <p:cNvSpPr txBox="1"/>
          <p:nvPr/>
        </p:nvSpPr>
        <p:spPr>
          <a:xfrm>
            <a:off x="76200" y="2743200"/>
            <a:ext cx="1600200" cy="1477328"/>
          </a:xfrm>
          <a:prstGeom prst="rect">
            <a:avLst/>
          </a:prstGeom>
          <a:noFill/>
        </p:spPr>
        <p:txBody>
          <a:bodyPr wrap="square" rtlCol="0">
            <a:spAutoFit/>
          </a:bodyPr>
          <a:lstStyle/>
          <a:p>
            <a:r>
              <a:rPr lang="en-US" dirty="0"/>
              <a:t>What is diabetes insipidus and what is the treatment?</a:t>
            </a:r>
          </a:p>
        </p:txBody>
      </p:sp>
    </p:spTree>
    <p:custDataLst>
      <p:tags r:id="rId1"/>
    </p:custDataLst>
  </p:cSld>
  <p:clrMapOvr>
    <a:masterClrMapping/>
  </p:clrMapOvr>
  <p:transition advTm="416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1" y="1"/>
            <a:ext cx="9320462" cy="6934200"/>
          </a:xfrm>
          <a:prstGeom prst="rect">
            <a:avLst/>
          </a:prstGeom>
        </p:spPr>
      </p:pic>
      <p:pic>
        <p:nvPicPr>
          <p:cNvPr id="8194" name="Picture 4"/>
          <p:cNvPicPr>
            <a:picLocks noChangeAspect="1" noChangeArrowheads="1"/>
          </p:cNvPicPr>
          <p:nvPr/>
        </p:nvPicPr>
        <p:blipFill>
          <a:blip r:embed="rId5" cstate="print"/>
          <a:srcRect/>
          <a:stretch>
            <a:fillRect/>
          </a:stretch>
        </p:blipFill>
        <p:spPr bwMode="auto">
          <a:xfrm>
            <a:off x="4190999" y="990600"/>
            <a:ext cx="4848225" cy="2628900"/>
          </a:xfrm>
          <a:prstGeom prst="rect">
            <a:avLst/>
          </a:prstGeom>
          <a:noFill/>
          <a:ln w="9525">
            <a:noFill/>
            <a:miter lim="800000"/>
            <a:headEnd/>
            <a:tailEnd/>
          </a:ln>
        </p:spPr>
      </p:pic>
      <p:sp>
        <p:nvSpPr>
          <p:cNvPr id="8196" name="Rectangle 3"/>
          <p:cNvSpPr>
            <a:spLocks noGrp="1" noChangeArrowheads="1"/>
          </p:cNvSpPr>
          <p:nvPr>
            <p:ph idx="1"/>
          </p:nvPr>
        </p:nvSpPr>
        <p:spPr>
          <a:xfrm>
            <a:off x="1752599" y="838199"/>
            <a:ext cx="7286625" cy="5943601"/>
          </a:xfrm>
        </p:spPr>
        <p:txBody>
          <a:bodyPr>
            <a:normAutofit lnSpcReduction="10000"/>
          </a:bodyPr>
          <a:lstStyle/>
          <a:p>
            <a:pPr>
              <a:lnSpc>
                <a:spcPct val="90000"/>
              </a:lnSpc>
            </a:pPr>
            <a:r>
              <a:rPr lang="en-US" dirty="0">
                <a:latin typeface="Arial" panose="020B0604020202020204" pitchFamily="34" charset="0"/>
                <a:cs typeface="Arial" panose="020B0604020202020204" pitchFamily="34" charset="0"/>
              </a:rPr>
              <a:t>Four components                                           to the brain</a:t>
            </a:r>
          </a:p>
          <a:p>
            <a:pPr lvl="1">
              <a:lnSpc>
                <a:spcPct val="90000"/>
              </a:lnSpc>
            </a:pPr>
            <a:r>
              <a:rPr lang="en-US" sz="2800" dirty="0">
                <a:solidFill>
                  <a:srgbClr val="C00000"/>
                </a:solidFill>
                <a:latin typeface="Arial" panose="020B0604020202020204" pitchFamily="34" charset="0"/>
                <a:cs typeface="Arial" panose="020B0604020202020204" pitchFamily="34" charset="0"/>
              </a:rPr>
              <a:t>Skull – cannot                                     expand</a:t>
            </a:r>
          </a:p>
          <a:p>
            <a:pPr lvl="1">
              <a:lnSpc>
                <a:spcPct val="90000"/>
              </a:lnSpc>
            </a:pPr>
            <a:r>
              <a:rPr lang="en-US" sz="2800" dirty="0">
                <a:solidFill>
                  <a:srgbClr val="C00000"/>
                </a:solidFill>
                <a:latin typeface="Arial" panose="020B0604020202020204" pitchFamily="34" charset="0"/>
                <a:cs typeface="Arial" panose="020B0604020202020204" pitchFamily="34" charset="0"/>
              </a:rPr>
              <a:t>Brain</a:t>
            </a:r>
          </a:p>
          <a:p>
            <a:pPr lvl="1">
              <a:lnSpc>
                <a:spcPct val="90000"/>
              </a:lnSpc>
            </a:pPr>
            <a:r>
              <a:rPr lang="en-US" sz="2800" dirty="0">
                <a:solidFill>
                  <a:srgbClr val="C00000"/>
                </a:solidFill>
                <a:latin typeface="Arial" panose="020B0604020202020204" pitchFamily="34" charset="0"/>
                <a:cs typeface="Arial" panose="020B0604020202020204" pitchFamily="34" charset="0"/>
              </a:rPr>
              <a:t>Blood</a:t>
            </a:r>
          </a:p>
          <a:p>
            <a:pPr lvl="1">
              <a:lnSpc>
                <a:spcPct val="90000"/>
              </a:lnSpc>
            </a:pPr>
            <a:r>
              <a:rPr lang="en-US" sz="2800" dirty="0">
                <a:solidFill>
                  <a:srgbClr val="C00000"/>
                </a:solidFill>
                <a:latin typeface="Arial" panose="020B0604020202020204" pitchFamily="34" charset="0"/>
                <a:cs typeface="Arial" panose="020B0604020202020204" pitchFamily="34" charset="0"/>
              </a:rPr>
              <a:t>CSF                                                (Cerebral                                             Spinal Fluid)</a:t>
            </a:r>
          </a:p>
          <a:p>
            <a:pPr lvl="1">
              <a:lnSpc>
                <a:spcPct val="90000"/>
              </a:lnSpc>
            </a:pPr>
            <a:endParaRPr lang="en-US" sz="2800" dirty="0">
              <a:solidFill>
                <a:srgbClr val="C00000"/>
              </a:solidFill>
              <a:latin typeface="Arial" panose="020B0604020202020204" pitchFamily="34" charset="0"/>
              <a:cs typeface="Arial" panose="020B0604020202020204" pitchFamily="34" charset="0"/>
            </a:endParaRPr>
          </a:p>
          <a:p>
            <a:pPr>
              <a:lnSpc>
                <a:spcPct val="90000"/>
              </a:lnSpc>
            </a:pPr>
            <a:r>
              <a:rPr lang="en-US" dirty="0">
                <a:latin typeface="Arial" panose="020B0604020202020204" pitchFamily="34" charset="0"/>
                <a:cs typeface="Arial" panose="020B0604020202020204" pitchFamily="34" charset="0"/>
              </a:rPr>
              <a:t>Munro-Kellie Hypothesis states</a:t>
            </a:r>
          </a:p>
          <a:p>
            <a:pPr lvl="1">
              <a:lnSpc>
                <a:spcPct val="90000"/>
              </a:lnSpc>
            </a:pPr>
            <a:r>
              <a:rPr lang="en-US" sz="2800" dirty="0">
                <a:solidFill>
                  <a:srgbClr val="C00000"/>
                </a:solidFill>
                <a:latin typeface="Arial" panose="020B0604020202020204" pitchFamily="34" charset="0"/>
                <a:cs typeface="Arial" panose="020B0604020202020204" pitchFamily="34" charset="0"/>
              </a:rPr>
              <a:t>Skull – cannot expand/contract</a:t>
            </a:r>
          </a:p>
          <a:p>
            <a:pPr lvl="1">
              <a:lnSpc>
                <a:spcPct val="90000"/>
              </a:lnSpc>
            </a:pPr>
            <a:r>
              <a:rPr lang="en-US" sz="2800" dirty="0">
                <a:solidFill>
                  <a:srgbClr val="C00000"/>
                </a:solidFill>
                <a:latin typeface="Arial" panose="020B0604020202020204" pitchFamily="34" charset="0"/>
                <a:cs typeface="Arial" panose="020B0604020202020204" pitchFamily="34" charset="0"/>
              </a:rPr>
              <a:t>Other 3 components – if one changes, the other 2 compensate by decreasing in volume</a:t>
            </a:r>
          </a:p>
        </p:txBody>
      </p:sp>
      <p:sp>
        <p:nvSpPr>
          <p:cNvPr id="7" name="Rectangle 6"/>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8" name="Rectangle 7"/>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A&amp;P</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11" name="TextBox 10"/>
          <p:cNvSpPr txBox="1"/>
          <p:nvPr/>
        </p:nvSpPr>
        <p:spPr>
          <a:xfrm>
            <a:off x="76200" y="2743200"/>
            <a:ext cx="1600200" cy="3139321"/>
          </a:xfrm>
          <a:prstGeom prst="rect">
            <a:avLst/>
          </a:prstGeom>
          <a:noFill/>
        </p:spPr>
        <p:txBody>
          <a:bodyPr wrap="square" rtlCol="0">
            <a:spAutoFit/>
          </a:bodyPr>
          <a:lstStyle/>
          <a:p>
            <a:r>
              <a:rPr lang="en-US" dirty="0"/>
              <a:t>Why is knowing the A&amp;P important?</a:t>
            </a:r>
          </a:p>
          <a:p>
            <a:endParaRPr lang="en-US" dirty="0"/>
          </a:p>
          <a:p>
            <a:r>
              <a:rPr lang="en-US" dirty="0"/>
              <a:t>Why is it important to understand the Munro-Kellie Hypothesis?</a:t>
            </a:r>
          </a:p>
        </p:txBody>
      </p:sp>
    </p:spTree>
    <p:custDataLst>
      <p:tags r:id="rId1"/>
    </p:custDataLst>
  </p:cSld>
  <p:clrMapOvr>
    <a:masterClrMapping/>
  </p:clrMapOvr>
  <p:transition advTm="106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39939" name="Rectangle 3"/>
          <p:cNvSpPr>
            <a:spLocks noGrp="1" noChangeArrowheads="1"/>
          </p:cNvSpPr>
          <p:nvPr>
            <p:ph idx="1"/>
          </p:nvPr>
        </p:nvSpPr>
        <p:spPr>
          <a:xfrm>
            <a:off x="1752600" y="838200"/>
            <a:ext cx="7239000" cy="5953124"/>
          </a:xfrm>
        </p:spPr>
        <p:txBody>
          <a:bodyPr>
            <a:noAutofit/>
          </a:bodyPr>
          <a:lstStyle/>
          <a:p>
            <a:pPr>
              <a:lnSpc>
                <a:spcPct val="90000"/>
              </a:lnSpc>
            </a:pPr>
            <a:r>
              <a:rPr lang="en-US" sz="2300" dirty="0">
                <a:solidFill>
                  <a:srgbClr val="C00000"/>
                </a:solidFill>
                <a:latin typeface="Arial" panose="020B0604020202020204" pitchFamily="34" charset="0"/>
                <a:cs typeface="Arial" panose="020B0604020202020204" pitchFamily="34" charset="0"/>
              </a:rPr>
              <a:t>Phenobarbital</a:t>
            </a:r>
            <a:r>
              <a:rPr lang="en-US" sz="2300" dirty="0">
                <a:latin typeface="Arial" panose="020B0604020202020204" pitchFamily="34" charset="0"/>
                <a:cs typeface="Arial" panose="020B0604020202020204" pitchFamily="34" charset="0"/>
              </a:rPr>
              <a:t> causes a "depression" of the body's systems, mainly the central and peripheral nervous systems; thus, the main characteristic of phenobarbital overdose is a "slowing" of bodily functions, including decreased consciousness (even coma), bradycardia, bradypnea, hypothermia, and hypotension (in massive overdoses). Overdose may also lead to pulmonary edema and acute renal failure as a result of shock.</a:t>
            </a:r>
          </a:p>
          <a:p>
            <a:pPr>
              <a:lnSpc>
                <a:spcPct val="90000"/>
              </a:lnSpc>
            </a:pPr>
            <a:r>
              <a:rPr lang="en-US" sz="2300" dirty="0">
                <a:latin typeface="Arial" panose="020B0604020202020204" pitchFamily="34" charset="0"/>
                <a:cs typeface="Arial" panose="020B0604020202020204" pitchFamily="34" charset="0"/>
              </a:rPr>
              <a:t>The </a:t>
            </a:r>
            <a:r>
              <a:rPr lang="en-US" sz="2300" dirty="0">
                <a:solidFill>
                  <a:srgbClr val="C00000"/>
                </a:solidFill>
                <a:latin typeface="Arial" panose="020B0604020202020204" pitchFamily="34" charset="0"/>
                <a:cs typeface="Arial" panose="020B0604020202020204" pitchFamily="34" charset="0"/>
              </a:rPr>
              <a:t>electroencephalogram (EEG) </a:t>
            </a:r>
            <a:r>
              <a:rPr lang="en-US" sz="2300" dirty="0">
                <a:latin typeface="Arial" panose="020B0604020202020204" pitchFamily="34" charset="0"/>
                <a:cs typeface="Arial" panose="020B0604020202020204" pitchFamily="34" charset="0"/>
              </a:rPr>
              <a:t>of a person with phenobarbital overdose may show a marked decrease in electrical activity, to the point of mimicking brain death. This is due to profound depression of the central nervous system, and is usually reversible.</a:t>
            </a:r>
          </a:p>
          <a:p>
            <a:pPr>
              <a:lnSpc>
                <a:spcPct val="90000"/>
              </a:lnSpc>
            </a:pPr>
            <a:r>
              <a:rPr lang="en-US" sz="2300" dirty="0">
                <a:latin typeface="Arial" panose="020B0604020202020204" pitchFamily="34" charset="0"/>
                <a:cs typeface="Arial" panose="020B0604020202020204" pitchFamily="34" charset="0"/>
              </a:rPr>
              <a:t>If </a:t>
            </a:r>
            <a:r>
              <a:rPr lang="en-US" sz="2300" dirty="0">
                <a:solidFill>
                  <a:srgbClr val="C00000"/>
                </a:solidFill>
                <a:latin typeface="Arial" panose="020B0604020202020204" pitchFamily="34" charset="0"/>
                <a:cs typeface="Arial" panose="020B0604020202020204" pitchFamily="34" charset="0"/>
              </a:rPr>
              <a:t>brain death is suspected, then this drug has to be stopped </a:t>
            </a:r>
            <a:r>
              <a:rPr lang="en-US" sz="2300" dirty="0">
                <a:latin typeface="Arial" panose="020B0604020202020204" pitchFamily="34" charset="0"/>
                <a:cs typeface="Arial" panose="020B0604020202020204" pitchFamily="34" charset="0"/>
              </a:rPr>
              <a:t>and let out of the system before a patient can be pronounced dead.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Last Efforts</a:t>
            </a:r>
          </a:p>
        </p:txBody>
      </p:sp>
      <p:sp>
        <p:nvSpPr>
          <p:cNvPr id="9" name="TextBox 8"/>
          <p:cNvSpPr txBox="1"/>
          <p:nvPr/>
        </p:nvSpPr>
        <p:spPr>
          <a:xfrm>
            <a:off x="76200" y="2743200"/>
            <a:ext cx="1600200" cy="646331"/>
          </a:xfrm>
          <a:prstGeom prst="rect">
            <a:avLst/>
          </a:prstGeom>
          <a:noFill/>
        </p:spPr>
        <p:txBody>
          <a:bodyPr wrap="square" rtlCol="0">
            <a:spAutoFit/>
          </a:bodyPr>
          <a:lstStyle/>
          <a:p>
            <a:r>
              <a:rPr lang="en-US" dirty="0"/>
              <a:t>What if ICPs are still high?</a:t>
            </a:r>
          </a:p>
        </p:txBody>
      </p:sp>
    </p:spTree>
    <p:custDataLst>
      <p:tags r:id="rId1"/>
    </p:custDataLst>
  </p:cSld>
  <p:clrMapOvr>
    <a:masterClrMapping/>
  </p:clrMapOvr>
  <p:transition advTm="102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33795" name="Rectangle 3"/>
          <p:cNvSpPr>
            <a:spLocks noGrp="1" noChangeArrowheads="1"/>
          </p:cNvSpPr>
          <p:nvPr>
            <p:ph idx="1"/>
          </p:nvPr>
        </p:nvSpPr>
        <p:spPr>
          <a:xfrm>
            <a:off x="1752599" y="861526"/>
            <a:ext cx="7239001" cy="5844073"/>
          </a:xfrm>
        </p:spPr>
        <p:txBody>
          <a:bodyPr>
            <a:normAutofit/>
          </a:bodyPr>
          <a:lstStyle/>
          <a:p>
            <a:pPr>
              <a:lnSpc>
                <a:spcPct val="80000"/>
              </a:lnSpc>
            </a:pPr>
            <a:r>
              <a:rPr lang="en-US" sz="2400" dirty="0">
                <a:latin typeface="Arial" panose="020B0604020202020204" pitchFamily="34" charset="0"/>
                <a:cs typeface="Arial" panose="020B0604020202020204" pitchFamily="34" charset="0"/>
              </a:rPr>
              <a:t>A paralytic may be required to prevent any movement.  </a:t>
            </a:r>
          </a:p>
          <a:p>
            <a:pPr>
              <a:lnSpc>
                <a:spcPct val="80000"/>
              </a:lnSpc>
            </a:pPr>
            <a:r>
              <a:rPr lang="en-US" sz="2400" dirty="0">
                <a:latin typeface="Arial" panose="020B0604020202020204" pitchFamily="34" charset="0"/>
                <a:cs typeface="Arial" panose="020B0604020202020204" pitchFamily="34" charset="0"/>
              </a:rPr>
              <a:t>Must be mechanically ventilated.</a:t>
            </a:r>
          </a:p>
          <a:p>
            <a:pPr>
              <a:lnSpc>
                <a:spcPct val="80000"/>
              </a:lnSpc>
            </a:pPr>
            <a:r>
              <a:rPr lang="en-US" sz="2400" dirty="0">
                <a:latin typeface="Arial" panose="020B0604020202020204" pitchFamily="34" charset="0"/>
                <a:cs typeface="Arial" panose="020B0604020202020204" pitchFamily="34" charset="0"/>
              </a:rPr>
              <a:t>They can still feel everything, so sedation/pain medication needs to be given prior to and concurrent with administration.</a:t>
            </a:r>
          </a:p>
          <a:p>
            <a:pPr>
              <a:lnSpc>
                <a:spcPct val="80000"/>
              </a:lnSpc>
            </a:pPr>
            <a:r>
              <a:rPr lang="en-US" sz="2400" dirty="0" err="1">
                <a:latin typeface="Arial" panose="020B0604020202020204" pitchFamily="34" charset="0"/>
                <a:cs typeface="Arial" panose="020B0604020202020204" pitchFamily="34" charset="0"/>
              </a:rPr>
              <a:t>Nondepolarizing</a:t>
            </a:r>
            <a:r>
              <a:rPr lang="en-US" sz="2400" dirty="0">
                <a:latin typeface="Arial" panose="020B0604020202020204" pitchFamily="34" charset="0"/>
                <a:cs typeface="Arial" panose="020B0604020202020204" pitchFamily="34" charset="0"/>
              </a:rPr>
              <a:t> blockers</a:t>
            </a:r>
          </a:p>
          <a:p>
            <a:pPr lvl="1">
              <a:lnSpc>
                <a:spcPct val="80000"/>
              </a:lnSpc>
            </a:pPr>
            <a:r>
              <a:rPr lang="en-US" sz="2400" dirty="0" err="1">
                <a:solidFill>
                  <a:srgbClr val="C00000"/>
                </a:solidFill>
                <a:latin typeface="Arial" panose="020B0604020202020204" pitchFamily="34" charset="0"/>
                <a:cs typeface="Arial" panose="020B0604020202020204" pitchFamily="34" charset="0"/>
              </a:rPr>
              <a:t>Atracurium</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Tracrium</a:t>
            </a:r>
            <a:r>
              <a:rPr lang="en-US" sz="2400" dirty="0">
                <a:solidFill>
                  <a:srgbClr val="C00000"/>
                </a:solidFill>
                <a:latin typeface="Arial" panose="020B0604020202020204" pitchFamily="34" charset="0"/>
                <a:cs typeface="Arial" panose="020B0604020202020204" pitchFamily="34" charset="0"/>
              </a:rPr>
              <a:t>)</a:t>
            </a:r>
          </a:p>
          <a:p>
            <a:pPr lvl="1">
              <a:lnSpc>
                <a:spcPct val="80000"/>
              </a:lnSpc>
            </a:pPr>
            <a:r>
              <a:rPr lang="en-US" sz="2400" dirty="0" err="1">
                <a:solidFill>
                  <a:srgbClr val="C00000"/>
                </a:solidFill>
                <a:latin typeface="Arial" panose="020B0604020202020204" pitchFamily="34" charset="0"/>
                <a:cs typeface="Arial" panose="020B0604020202020204" pitchFamily="34" charset="0"/>
              </a:rPr>
              <a:t>Vecuronium</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Norcuron</a:t>
            </a:r>
            <a:r>
              <a:rPr lang="en-US" sz="2400" dirty="0">
                <a:solidFill>
                  <a:srgbClr val="C00000"/>
                </a:solidFill>
                <a:latin typeface="Arial" panose="020B0604020202020204" pitchFamily="34" charset="0"/>
                <a:cs typeface="Arial" panose="020B0604020202020204" pitchFamily="34" charset="0"/>
              </a:rPr>
              <a:t>)</a:t>
            </a:r>
          </a:p>
          <a:p>
            <a:pPr lvl="1">
              <a:lnSpc>
                <a:spcPct val="80000"/>
              </a:lnSpc>
            </a:pPr>
            <a:r>
              <a:rPr lang="en-US" sz="2400" dirty="0" err="1">
                <a:solidFill>
                  <a:srgbClr val="C00000"/>
                </a:solidFill>
                <a:latin typeface="Arial" panose="020B0604020202020204" pitchFamily="34" charset="0"/>
                <a:cs typeface="Arial" panose="020B0604020202020204" pitchFamily="34" charset="0"/>
              </a:rPr>
              <a:t>Rocuronium</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Zemuron</a:t>
            </a:r>
            <a:r>
              <a:rPr lang="en-US" sz="2400" dirty="0">
                <a:solidFill>
                  <a:srgbClr val="C00000"/>
                </a:solidFill>
                <a:latin typeface="Arial" panose="020B0604020202020204" pitchFamily="34" charset="0"/>
                <a:cs typeface="Arial" panose="020B0604020202020204" pitchFamily="34" charset="0"/>
              </a:rPr>
              <a:t>)</a:t>
            </a:r>
          </a:p>
          <a:p>
            <a:pPr lvl="1">
              <a:lnSpc>
                <a:spcPct val="80000"/>
              </a:lnSpc>
            </a:pPr>
            <a:r>
              <a:rPr lang="en-US" sz="2400" dirty="0" err="1">
                <a:solidFill>
                  <a:srgbClr val="C00000"/>
                </a:solidFill>
                <a:latin typeface="Arial" panose="020B0604020202020204" pitchFamily="34" charset="0"/>
                <a:cs typeface="Arial" panose="020B0604020202020204" pitchFamily="34" charset="0"/>
              </a:rPr>
              <a:t>Cisatracurium</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Nimbex</a:t>
            </a:r>
            <a:r>
              <a:rPr lang="en-US" sz="2400" dirty="0">
                <a:solidFill>
                  <a:srgbClr val="C00000"/>
                </a:solidFill>
                <a:latin typeface="Arial" panose="020B0604020202020204" pitchFamily="34" charset="0"/>
                <a:cs typeface="Arial" panose="020B0604020202020204" pitchFamily="34" charset="0"/>
              </a:rPr>
              <a:t>) – eliminated through resp. system – favored because not eliminated through the kidneys or liver.</a:t>
            </a:r>
          </a:p>
          <a:p>
            <a:pPr>
              <a:lnSpc>
                <a:spcPct val="80000"/>
              </a:lnSpc>
            </a:pPr>
            <a:r>
              <a:rPr lang="en-US" sz="2400" dirty="0">
                <a:latin typeface="Arial" panose="020B0604020202020204" pitchFamily="34" charset="0"/>
                <a:cs typeface="Arial" panose="020B0604020202020204" pitchFamily="34" charset="0"/>
              </a:rPr>
              <a:t>Depolarizing blocker</a:t>
            </a:r>
          </a:p>
          <a:p>
            <a:pPr lvl="1">
              <a:lnSpc>
                <a:spcPct val="80000"/>
              </a:lnSpc>
            </a:pPr>
            <a:r>
              <a:rPr lang="en-US" sz="2400" dirty="0" err="1">
                <a:solidFill>
                  <a:srgbClr val="C00000"/>
                </a:solidFill>
                <a:latin typeface="Arial" panose="020B0604020202020204" pitchFamily="34" charset="0"/>
                <a:cs typeface="Arial" panose="020B0604020202020204" pitchFamily="34" charset="0"/>
              </a:rPr>
              <a:t>suxamethonium</a:t>
            </a:r>
            <a:r>
              <a:rPr lang="en-US" sz="2400" dirty="0">
                <a:solidFill>
                  <a:srgbClr val="C00000"/>
                </a:solidFill>
                <a:latin typeface="Arial" panose="020B0604020202020204" pitchFamily="34" charset="0"/>
                <a:cs typeface="Arial" panose="020B0604020202020204" pitchFamily="34" charset="0"/>
              </a:rPr>
              <a:t> (succinylcholine) – very short duration – 5 minutes.  Favored by some for short duration for procedures such as intubation.</a:t>
            </a:r>
          </a:p>
          <a:p>
            <a:pPr eaLnBrk="1" hangingPunct="1">
              <a:lnSpc>
                <a:spcPct val="80000"/>
              </a:lnSpc>
            </a:pPr>
            <a:endParaRPr lang="en-US" sz="21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Paralytic</a:t>
            </a:r>
          </a:p>
        </p:txBody>
      </p:sp>
      <p:sp>
        <p:nvSpPr>
          <p:cNvPr id="8" name="TextBox 7"/>
          <p:cNvSpPr txBox="1"/>
          <p:nvPr/>
        </p:nvSpPr>
        <p:spPr>
          <a:xfrm>
            <a:off x="76200" y="2743200"/>
            <a:ext cx="1600200" cy="1477328"/>
          </a:xfrm>
          <a:prstGeom prst="rect">
            <a:avLst/>
          </a:prstGeom>
          <a:noFill/>
        </p:spPr>
        <p:txBody>
          <a:bodyPr wrap="square" rtlCol="0">
            <a:spAutoFit/>
          </a:bodyPr>
          <a:lstStyle/>
          <a:p>
            <a:r>
              <a:rPr lang="en-US" dirty="0"/>
              <a:t>What can the patient feel when chemically paralyzed?</a:t>
            </a:r>
          </a:p>
        </p:txBody>
      </p:sp>
    </p:spTree>
    <p:custDataLst>
      <p:tags r:id="rId1"/>
    </p:custDataLst>
  </p:cSld>
  <p:clrMapOvr>
    <a:masterClrMapping/>
  </p:clrMapOvr>
  <p:transition advTm="237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34819" name="Rectangle 3"/>
          <p:cNvSpPr>
            <a:spLocks noGrp="1" noChangeArrowheads="1"/>
          </p:cNvSpPr>
          <p:nvPr>
            <p:ph idx="1"/>
          </p:nvPr>
        </p:nvSpPr>
        <p:spPr>
          <a:xfrm>
            <a:off x="1752599" y="838200"/>
            <a:ext cx="7162801" cy="5867400"/>
          </a:xfrm>
        </p:spPr>
        <p:txBody>
          <a:bodyPr>
            <a:normAutofit/>
          </a:bodyPr>
          <a:lstStyle/>
          <a:p>
            <a:pPr marL="519748" indent="-495300"/>
            <a:r>
              <a:rPr lang="en-US" dirty="0">
                <a:latin typeface="Arial" panose="020B0604020202020204" pitchFamily="34" charset="0"/>
                <a:cs typeface="Arial" panose="020B0604020202020204" pitchFamily="34" charset="0"/>
              </a:rPr>
              <a:t>Train of Four is used to determine twitches on the ulnar nerve or at near the eyebrow for patients on a paralytic.</a:t>
            </a:r>
          </a:p>
          <a:p>
            <a:pPr marL="816293" lvl="1" indent="-419100"/>
            <a:r>
              <a:rPr lang="en-US" sz="2800" dirty="0">
                <a:solidFill>
                  <a:srgbClr val="C00000"/>
                </a:solidFill>
                <a:latin typeface="Arial" panose="020B0604020202020204" pitchFamily="34" charset="0"/>
                <a:cs typeface="Arial" panose="020B0604020202020204" pitchFamily="34" charset="0"/>
              </a:rPr>
              <a:t>4 light shocks are given causing the paralyzed person to twitch 3-4 times.  Paralytic would need to be increased.</a:t>
            </a:r>
          </a:p>
          <a:p>
            <a:pPr marL="816293" lvl="1" indent="-419100"/>
            <a:r>
              <a:rPr lang="en-US" sz="2800" dirty="0">
                <a:solidFill>
                  <a:srgbClr val="C00000"/>
                </a:solidFill>
                <a:latin typeface="Arial" panose="020B0604020202020204" pitchFamily="34" charset="0"/>
                <a:cs typeface="Arial" panose="020B0604020202020204" pitchFamily="34" charset="0"/>
              </a:rPr>
              <a:t>2 twitches out of 4 would be no change in paralytic.</a:t>
            </a:r>
          </a:p>
          <a:p>
            <a:pPr marL="816293" lvl="1" indent="-419100"/>
            <a:r>
              <a:rPr lang="en-US" sz="2800" dirty="0">
                <a:solidFill>
                  <a:srgbClr val="C00000"/>
                </a:solidFill>
                <a:latin typeface="Arial" panose="020B0604020202020204" pitchFamily="34" charset="0"/>
                <a:cs typeface="Arial" panose="020B0604020202020204" pitchFamily="34" charset="0"/>
              </a:rPr>
              <a:t>1 twitch out of 4 would be a need to decrease paralytic according to protocol orders.</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Train of 4</a:t>
            </a:r>
          </a:p>
        </p:txBody>
      </p:sp>
      <p:sp>
        <p:nvSpPr>
          <p:cNvPr id="8" name="TextBox 7"/>
          <p:cNvSpPr txBox="1"/>
          <p:nvPr/>
        </p:nvSpPr>
        <p:spPr>
          <a:xfrm>
            <a:off x="76200" y="2743200"/>
            <a:ext cx="1600200" cy="1477328"/>
          </a:xfrm>
          <a:prstGeom prst="rect">
            <a:avLst/>
          </a:prstGeom>
          <a:noFill/>
        </p:spPr>
        <p:txBody>
          <a:bodyPr wrap="square" rtlCol="0">
            <a:spAutoFit/>
          </a:bodyPr>
          <a:lstStyle/>
          <a:p>
            <a:r>
              <a:rPr lang="en-US" dirty="0"/>
              <a:t>Train of four vs BIS monitoring: when to do which?</a:t>
            </a:r>
          </a:p>
        </p:txBody>
      </p:sp>
    </p:spTree>
    <p:custDataLst>
      <p:tags r:id="rId1"/>
    </p:custDataLst>
  </p:cSld>
  <p:clrMapOvr>
    <a:masterClrMapping/>
  </p:clrMapOvr>
  <p:transition advTm="13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36866" name="Rectangle 2"/>
          <p:cNvSpPr>
            <a:spLocks noGrp="1" noChangeArrowheads="1"/>
          </p:cNvSpPr>
          <p:nvPr>
            <p:ph type="title"/>
          </p:nvPr>
        </p:nvSpPr>
        <p:spPr>
          <a:xfrm>
            <a:off x="1760375" y="617375"/>
            <a:ext cx="7239000" cy="1066800"/>
          </a:xfrm>
        </p:spPr>
        <p:txBody>
          <a:bodyPr/>
          <a:lstStyle/>
          <a:p>
            <a:pPr eaLnBrk="1" hangingPunct="1"/>
            <a:r>
              <a:rPr lang="en-US" dirty="0"/>
              <a:t>Vasospasms</a:t>
            </a:r>
          </a:p>
        </p:txBody>
      </p:sp>
      <p:sp>
        <p:nvSpPr>
          <p:cNvPr id="36867" name="Rectangle 3"/>
          <p:cNvSpPr>
            <a:spLocks noGrp="1" noChangeArrowheads="1"/>
          </p:cNvSpPr>
          <p:nvPr>
            <p:ph idx="1"/>
          </p:nvPr>
        </p:nvSpPr>
        <p:spPr>
          <a:xfrm>
            <a:off x="1758820" y="1676400"/>
            <a:ext cx="7232780" cy="5105400"/>
          </a:xfrm>
        </p:spPr>
        <p:txBody>
          <a:bodyPr>
            <a:normAutofit/>
          </a:bodyPr>
          <a:lstStyle/>
          <a:p>
            <a:r>
              <a:rPr lang="en-US" dirty="0">
                <a:solidFill>
                  <a:srgbClr val="C00000"/>
                </a:solidFill>
                <a:latin typeface="Arial" panose="020B0604020202020204" pitchFamily="34" charset="0"/>
                <a:cs typeface="Arial" panose="020B0604020202020204" pitchFamily="34" charset="0"/>
              </a:rPr>
              <a:t>Nimodipine</a:t>
            </a:r>
            <a:r>
              <a:rPr lang="en-US" dirty="0">
                <a:latin typeface="Arial" panose="020B0604020202020204" pitchFamily="34" charset="0"/>
                <a:cs typeface="Arial" panose="020B0604020202020204" pitchFamily="34" charset="0"/>
              </a:rPr>
              <a:t> - Nimotop is a calcium channel blocker originally developed for the treatment of high blood pressure. It is not frequently used for this indication, but has shown good results in preventing a major complication of subarachnoid hemorrhage, vasospasm</a:t>
            </a:r>
          </a:p>
          <a:p>
            <a:r>
              <a:rPr lang="en-US" dirty="0">
                <a:latin typeface="Arial" panose="020B0604020202020204" pitchFamily="34" charset="0"/>
                <a:cs typeface="Arial" panose="020B0604020202020204" pitchFamily="34" charset="0"/>
              </a:rPr>
              <a:t>This is now the main use of nimodipine.</a:t>
            </a:r>
          </a:p>
          <a:p>
            <a:r>
              <a:rPr lang="en-US" dirty="0">
                <a:latin typeface="Arial" panose="020B0604020202020204" pitchFamily="34" charset="0"/>
                <a:cs typeface="Arial" panose="020B0604020202020204" pitchFamily="34" charset="0"/>
              </a:rPr>
              <a:t>Also seen given after a craniotomy, cerebral arteriogram or aneurysm clipping or repair.</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Spasms</a:t>
            </a:r>
          </a:p>
        </p:txBody>
      </p:sp>
      <p:sp>
        <p:nvSpPr>
          <p:cNvPr id="8" name="TextBox 7"/>
          <p:cNvSpPr txBox="1"/>
          <p:nvPr/>
        </p:nvSpPr>
        <p:spPr>
          <a:xfrm>
            <a:off x="76200" y="2743200"/>
            <a:ext cx="1600200" cy="1754326"/>
          </a:xfrm>
          <a:prstGeom prst="rect">
            <a:avLst/>
          </a:prstGeom>
          <a:noFill/>
        </p:spPr>
        <p:txBody>
          <a:bodyPr wrap="square" rtlCol="0">
            <a:spAutoFit/>
          </a:bodyPr>
          <a:lstStyle/>
          <a:p>
            <a:r>
              <a:rPr lang="en-US" dirty="0"/>
              <a:t>Watch for this after what conditions and after what procedures?</a:t>
            </a:r>
          </a:p>
        </p:txBody>
      </p:sp>
    </p:spTree>
    <p:custDataLst>
      <p:tags r:id="rId1"/>
    </p:custDataLst>
  </p:cSld>
  <p:clrMapOvr>
    <a:masterClrMapping/>
  </p:clrMapOvr>
  <p:transition advTm="45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37891" name="Rectangle 3"/>
          <p:cNvSpPr>
            <a:spLocks noGrp="1" noChangeArrowheads="1"/>
          </p:cNvSpPr>
          <p:nvPr>
            <p:ph idx="1"/>
          </p:nvPr>
        </p:nvSpPr>
        <p:spPr>
          <a:xfrm>
            <a:off x="1764631" y="838200"/>
            <a:ext cx="7162800" cy="5867400"/>
          </a:xfrm>
        </p:spPr>
        <p:txBody>
          <a:bodyPr/>
          <a:lstStyle/>
          <a:p>
            <a:pPr>
              <a:lnSpc>
                <a:spcPct val="90000"/>
              </a:lnSpc>
            </a:pPr>
            <a:r>
              <a:rPr lang="en-US" dirty="0">
                <a:latin typeface="Arial" panose="020B0604020202020204" pitchFamily="34" charset="0"/>
                <a:cs typeface="Arial" panose="020B0604020202020204" pitchFamily="34" charset="0"/>
              </a:rPr>
              <a:t>A </a:t>
            </a:r>
            <a:r>
              <a:rPr lang="en-US" dirty="0">
                <a:solidFill>
                  <a:srgbClr val="C00000"/>
                </a:solidFill>
                <a:latin typeface="Arial" panose="020B0604020202020204" pitchFamily="34" charset="0"/>
                <a:cs typeface="Arial" panose="020B0604020202020204" pitchFamily="34" charset="0"/>
              </a:rPr>
              <a:t>craniotomy </a:t>
            </a:r>
            <a:r>
              <a:rPr lang="en-US" dirty="0">
                <a:latin typeface="Arial" panose="020B0604020202020204" pitchFamily="34" charset="0"/>
                <a:cs typeface="Arial" panose="020B0604020202020204" pitchFamily="34" charset="0"/>
              </a:rPr>
              <a:t>is the surgical removal of a section of bone (bone flap) from the skull for the purpose of operating on the underlying tissues, usually the brain. The bone flap is replaced at the end of the procedure. If the bone flap is not replaced, the procedure is called a craniectomy. A </a:t>
            </a:r>
            <a:r>
              <a:rPr lang="en-US" dirty="0">
                <a:solidFill>
                  <a:srgbClr val="C00000"/>
                </a:solidFill>
                <a:latin typeface="Arial" panose="020B0604020202020204" pitchFamily="34" charset="0"/>
                <a:cs typeface="Arial" panose="020B0604020202020204" pitchFamily="34" charset="0"/>
              </a:rPr>
              <a:t>craniotomy</a:t>
            </a:r>
            <a:r>
              <a:rPr lang="en-US" dirty="0">
                <a:latin typeface="Arial" panose="020B0604020202020204" pitchFamily="34" charset="0"/>
                <a:cs typeface="Arial" panose="020B0604020202020204" pitchFamily="34" charset="0"/>
              </a:rPr>
              <a:t> is used for many different procedures within the head, for trauma, tumor, infection, aneurysm, etc.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Surgery</a:t>
            </a:r>
          </a:p>
        </p:txBody>
      </p:sp>
      <p:sp>
        <p:nvSpPr>
          <p:cNvPr id="9" name="TextBox 8"/>
          <p:cNvSpPr txBox="1"/>
          <p:nvPr/>
        </p:nvSpPr>
        <p:spPr>
          <a:xfrm>
            <a:off x="76200" y="2743200"/>
            <a:ext cx="1600200" cy="1754326"/>
          </a:xfrm>
          <a:prstGeom prst="rect">
            <a:avLst/>
          </a:prstGeom>
          <a:noFill/>
        </p:spPr>
        <p:txBody>
          <a:bodyPr wrap="square" rtlCol="0">
            <a:spAutoFit/>
          </a:bodyPr>
          <a:lstStyle/>
          <a:p>
            <a:r>
              <a:rPr lang="en-US" dirty="0"/>
              <a:t>What education to the family is important prior to the procedure?</a:t>
            </a:r>
          </a:p>
        </p:txBody>
      </p:sp>
    </p:spTree>
    <p:custDataLst>
      <p:tags r:id="rId1"/>
    </p:custDataLst>
  </p:cSld>
  <p:clrMapOvr>
    <a:masterClrMapping/>
  </p:clrMapOvr>
  <p:transition advTm="48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38914" name="Rectangle 2"/>
          <p:cNvSpPr>
            <a:spLocks noGrp="1" noChangeArrowheads="1"/>
          </p:cNvSpPr>
          <p:nvPr>
            <p:ph type="title"/>
          </p:nvPr>
        </p:nvSpPr>
        <p:spPr>
          <a:xfrm>
            <a:off x="1697956" y="658748"/>
            <a:ext cx="7296150" cy="1066800"/>
          </a:xfrm>
        </p:spPr>
        <p:txBody>
          <a:bodyPr>
            <a:normAutofit/>
          </a:bodyPr>
          <a:lstStyle/>
          <a:p>
            <a:pPr eaLnBrk="1" hangingPunct="1"/>
            <a:r>
              <a:rPr lang="en-US" dirty="0"/>
              <a:t>Craniotomy</a:t>
            </a:r>
          </a:p>
        </p:txBody>
      </p:sp>
      <p:sp>
        <p:nvSpPr>
          <p:cNvPr id="38915" name="Rectangle 3"/>
          <p:cNvSpPr>
            <a:spLocks noGrp="1" noChangeArrowheads="1"/>
          </p:cNvSpPr>
          <p:nvPr>
            <p:ph idx="1"/>
          </p:nvPr>
        </p:nvSpPr>
        <p:spPr>
          <a:xfrm>
            <a:off x="1752600" y="1614868"/>
            <a:ext cx="7241506" cy="5166932"/>
          </a:xfrm>
        </p:spPr>
        <p:txBody>
          <a:bodyPr>
            <a:normAutofit/>
          </a:bodyPr>
          <a:lstStyle/>
          <a:p>
            <a:pPr eaLnBrk="1" hangingPunct="1">
              <a:lnSpc>
                <a:spcPct val="80000"/>
              </a:lnSpc>
            </a:pPr>
            <a:r>
              <a:rPr lang="en-US" sz="2600" dirty="0">
                <a:latin typeface="Arial" panose="020B0604020202020204" pitchFamily="34" charset="0"/>
                <a:cs typeface="Arial" panose="020B0604020202020204" pitchFamily="34" charset="0"/>
              </a:rPr>
              <a:t>As with any post-op surgery, closely monitoring vital signs is important.</a:t>
            </a:r>
          </a:p>
          <a:p>
            <a:pPr eaLnBrk="1" hangingPunct="1">
              <a:lnSpc>
                <a:spcPct val="80000"/>
              </a:lnSpc>
            </a:pPr>
            <a:r>
              <a:rPr lang="en-US" sz="2600" dirty="0">
                <a:latin typeface="Arial" panose="020B0604020202020204" pitchFamily="34" charset="0"/>
                <a:cs typeface="Arial" panose="020B0604020202020204" pitchFamily="34" charset="0"/>
              </a:rPr>
              <a:t>Patient will come back, generally with a head wrap dressing, face very swollen (this will go down in 2-3 days), and may be very lethargic if they are responsive at all. </a:t>
            </a:r>
          </a:p>
          <a:p>
            <a:pPr eaLnBrk="1" hangingPunct="1">
              <a:lnSpc>
                <a:spcPct val="80000"/>
              </a:lnSpc>
            </a:pPr>
            <a:r>
              <a:rPr lang="en-US" sz="2600" dirty="0">
                <a:solidFill>
                  <a:srgbClr val="C00000"/>
                </a:solidFill>
                <a:latin typeface="Arial" panose="020B0604020202020204" pitchFamily="34" charset="0"/>
                <a:cs typeface="Arial" panose="020B0604020202020204" pitchFamily="34" charset="0"/>
              </a:rPr>
              <a:t>Good neurological checks, a baseline </a:t>
            </a:r>
            <a:r>
              <a:rPr lang="en-US" sz="2600" dirty="0" err="1">
                <a:solidFill>
                  <a:srgbClr val="C00000"/>
                </a:solidFill>
                <a:latin typeface="Arial" panose="020B0604020202020204" pitchFamily="34" charset="0"/>
                <a:cs typeface="Arial" panose="020B0604020202020204" pitchFamily="34" charset="0"/>
              </a:rPr>
              <a:t>neuro</a:t>
            </a:r>
            <a:r>
              <a:rPr lang="en-US" sz="2600" dirty="0">
                <a:solidFill>
                  <a:srgbClr val="C00000"/>
                </a:solidFill>
                <a:latin typeface="Arial" panose="020B0604020202020204" pitchFamily="34" charset="0"/>
                <a:cs typeface="Arial" panose="020B0604020202020204" pitchFamily="34" charset="0"/>
              </a:rPr>
              <a:t>-exam before any procedure will help identify changes afterwards. </a:t>
            </a:r>
            <a:r>
              <a:rPr lang="en-US" sz="2600" dirty="0">
                <a:latin typeface="Arial" panose="020B0604020202020204" pitchFamily="34" charset="0"/>
                <a:cs typeface="Arial" panose="020B0604020202020204" pitchFamily="34" charset="0"/>
              </a:rPr>
              <a:t>These patients need to be stimulated to be awakened every hour to check neurological status.</a:t>
            </a:r>
          </a:p>
          <a:p>
            <a:pPr eaLnBrk="1" hangingPunct="1">
              <a:lnSpc>
                <a:spcPct val="80000"/>
              </a:lnSpc>
            </a:pPr>
            <a:r>
              <a:rPr lang="en-US" sz="2600" dirty="0">
                <a:latin typeface="Arial" panose="020B0604020202020204" pitchFamily="34" charset="0"/>
                <a:cs typeface="Arial" panose="020B0604020202020204" pitchFamily="34" charset="0"/>
              </a:rPr>
              <a:t>Let the surgeon know of any deteriorating changes in neurological status, even if slight.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Surgery</a:t>
            </a:r>
          </a:p>
        </p:txBody>
      </p:sp>
      <p:sp>
        <p:nvSpPr>
          <p:cNvPr id="8" name="TextBox 7"/>
          <p:cNvSpPr txBox="1"/>
          <p:nvPr/>
        </p:nvSpPr>
        <p:spPr>
          <a:xfrm>
            <a:off x="76200" y="2743200"/>
            <a:ext cx="1600200" cy="2862322"/>
          </a:xfrm>
          <a:prstGeom prst="rect">
            <a:avLst/>
          </a:prstGeom>
          <a:noFill/>
        </p:spPr>
        <p:txBody>
          <a:bodyPr wrap="square" rtlCol="0">
            <a:spAutoFit/>
          </a:bodyPr>
          <a:lstStyle/>
          <a:p>
            <a:r>
              <a:rPr lang="en-US" dirty="0"/>
              <a:t>What are you looking for to evaluate when a patient comes back from surgery and a surgery involving the brain?</a:t>
            </a:r>
          </a:p>
        </p:txBody>
      </p:sp>
    </p:spTree>
    <p:custDataLst>
      <p:tags r:id="rId1"/>
    </p:custDataLst>
  </p:cSld>
  <p:clrMapOvr>
    <a:masterClrMapping/>
  </p:clrMapOvr>
  <p:transition advTm="50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40962" name="Rectangle 2"/>
          <p:cNvSpPr>
            <a:spLocks noGrp="1" noChangeArrowheads="1"/>
          </p:cNvSpPr>
          <p:nvPr>
            <p:ph type="title"/>
          </p:nvPr>
        </p:nvSpPr>
        <p:spPr>
          <a:xfrm>
            <a:off x="1709057" y="626705"/>
            <a:ext cx="7282543" cy="1066800"/>
          </a:xfrm>
        </p:spPr>
        <p:txBody>
          <a:bodyPr>
            <a:normAutofit fontScale="90000"/>
          </a:bodyPr>
          <a:lstStyle/>
          <a:p>
            <a:pPr eaLnBrk="1" hangingPunct="1"/>
            <a:r>
              <a:rPr lang="en-US" dirty="0"/>
              <a:t>Tests to determine brain death.</a:t>
            </a:r>
          </a:p>
        </p:txBody>
      </p:sp>
      <p:sp>
        <p:nvSpPr>
          <p:cNvPr id="40963" name="Rectangle 3"/>
          <p:cNvSpPr>
            <a:spLocks noGrp="1" noChangeArrowheads="1"/>
          </p:cNvSpPr>
          <p:nvPr>
            <p:ph idx="1"/>
          </p:nvPr>
        </p:nvSpPr>
        <p:spPr>
          <a:xfrm>
            <a:off x="1828800" y="1676400"/>
            <a:ext cx="7162800" cy="5105400"/>
          </a:xfrm>
        </p:spPr>
        <p:txBody>
          <a:bodyPr>
            <a:normAutofit/>
          </a:bodyPr>
          <a:lstStyle/>
          <a:p>
            <a:pPr eaLnBrk="1" hangingPunct="1">
              <a:lnSpc>
                <a:spcPct val="90000"/>
              </a:lnSpc>
            </a:pPr>
            <a:r>
              <a:rPr lang="en-US" dirty="0">
                <a:solidFill>
                  <a:srgbClr val="C00000"/>
                </a:solidFill>
                <a:latin typeface="Arial" panose="020B0604020202020204" pitchFamily="34" charset="0"/>
                <a:cs typeface="Arial" panose="020B0604020202020204" pitchFamily="34" charset="0"/>
              </a:rPr>
              <a:t>Apnea testing:  </a:t>
            </a:r>
            <a:r>
              <a:rPr lang="en-US" dirty="0">
                <a:latin typeface="Arial" panose="020B0604020202020204" pitchFamily="34" charset="0"/>
                <a:cs typeface="Arial" panose="020B0604020202020204" pitchFamily="34" charset="0"/>
              </a:rPr>
              <a:t>When taken off the vent and CO2 builds up a person will breath if they have basic brain activity. It is not a conscious effort.  If a patient fails to breath with an elevated CO2 and low O2, then brain death can be pronounced.</a:t>
            </a:r>
          </a:p>
          <a:p>
            <a:pPr eaLnBrk="1" hangingPunct="1">
              <a:lnSpc>
                <a:spcPct val="90000"/>
              </a:lnSpc>
            </a:pPr>
            <a:r>
              <a:rPr lang="en-US" dirty="0">
                <a:latin typeface="Arial" panose="020B0604020202020204" pitchFamily="34" charset="0"/>
                <a:cs typeface="Arial" panose="020B0604020202020204" pitchFamily="34" charset="0"/>
              </a:rPr>
              <a:t>Blood flow to the brain has to be completely absent to pronounce brain death.</a:t>
            </a:r>
          </a:p>
          <a:p>
            <a:pPr eaLnBrk="1" hangingPunct="1">
              <a:lnSpc>
                <a:spcPct val="90000"/>
              </a:lnSpc>
            </a:pPr>
            <a:r>
              <a:rPr lang="en-US" dirty="0">
                <a:latin typeface="Arial" panose="020B0604020202020204" pitchFamily="34" charset="0"/>
                <a:cs typeface="Arial" panose="020B0604020202020204" pitchFamily="34" charset="0"/>
              </a:rPr>
              <a:t>Keep the rest of organs perfused and may be a good donor for organ retrieval.</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6" name="Rectangle 5"/>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Tests</a:t>
            </a:r>
          </a:p>
        </p:txBody>
      </p:sp>
      <p:sp>
        <p:nvSpPr>
          <p:cNvPr id="8" name="TextBox 7"/>
          <p:cNvSpPr txBox="1"/>
          <p:nvPr/>
        </p:nvSpPr>
        <p:spPr>
          <a:xfrm>
            <a:off x="76200" y="2743200"/>
            <a:ext cx="1600200" cy="2585323"/>
          </a:xfrm>
          <a:prstGeom prst="rect">
            <a:avLst/>
          </a:prstGeom>
          <a:noFill/>
        </p:spPr>
        <p:txBody>
          <a:bodyPr wrap="square" rtlCol="0">
            <a:spAutoFit/>
          </a:bodyPr>
          <a:lstStyle/>
          <a:p>
            <a:r>
              <a:rPr lang="en-US" dirty="0"/>
              <a:t>Is a patient brain dead with a RR of 15 if the ventilator rate is set at 12?</a:t>
            </a:r>
          </a:p>
          <a:p>
            <a:endParaRPr lang="en-US" dirty="0"/>
          </a:p>
          <a:p>
            <a:r>
              <a:rPr lang="en-US" dirty="0"/>
              <a:t>Why or why not?</a:t>
            </a:r>
          </a:p>
        </p:txBody>
      </p:sp>
    </p:spTree>
    <p:custDataLst>
      <p:tags r:id="rId1"/>
    </p:custDataLst>
  </p:cSld>
  <p:clrMapOvr>
    <a:masterClrMapping/>
  </p:clrMapOvr>
  <p:transition advTm="136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 y="1"/>
            <a:ext cx="9320462" cy="6934200"/>
          </a:xfrm>
          <a:prstGeom prst="rect">
            <a:avLst/>
          </a:prstGeom>
        </p:spPr>
      </p:pic>
      <p:sp>
        <p:nvSpPr>
          <p:cNvPr id="10243" name="Rectangle 3"/>
          <p:cNvSpPr>
            <a:spLocks noGrp="1" noChangeArrowheads="1"/>
          </p:cNvSpPr>
          <p:nvPr>
            <p:ph idx="1"/>
          </p:nvPr>
        </p:nvSpPr>
        <p:spPr>
          <a:xfrm>
            <a:off x="1752599" y="871538"/>
            <a:ext cx="7239001" cy="5986462"/>
          </a:xfrm>
        </p:spPr>
        <p:txBody>
          <a:bodyPr>
            <a:noAutofit/>
          </a:bodyPr>
          <a:lstStyle/>
          <a:p>
            <a:pPr>
              <a:lnSpc>
                <a:spcPct val="90000"/>
              </a:lnSpc>
            </a:pPr>
            <a:r>
              <a:rPr lang="en-US" dirty="0">
                <a:latin typeface="Arial" panose="020B0604020202020204" pitchFamily="34" charset="0"/>
                <a:cs typeface="Arial" panose="020B0604020202020204" pitchFamily="34" charset="0"/>
              </a:rPr>
              <a:t>Munro-Kellie hypothesis-If one changes, the other 2 compensate by decreasing in volume.</a:t>
            </a:r>
          </a:p>
          <a:p>
            <a:pPr lvl="1">
              <a:lnSpc>
                <a:spcPct val="90000"/>
              </a:lnSpc>
            </a:pPr>
            <a:r>
              <a:rPr lang="en-US" sz="2800" dirty="0">
                <a:solidFill>
                  <a:srgbClr val="C00000"/>
                </a:solidFill>
                <a:latin typeface="Arial" panose="020B0604020202020204" pitchFamily="34" charset="0"/>
                <a:cs typeface="Arial" panose="020B0604020202020204" pitchFamily="34" charset="0"/>
              </a:rPr>
              <a:t>First compensation </a:t>
            </a:r>
            <a:r>
              <a:rPr lang="en-US" sz="2800" dirty="0">
                <a:solidFill>
                  <a:schemeClr val="accent3">
                    <a:lumMod val="50000"/>
                  </a:schemeClr>
                </a:solidFill>
                <a:latin typeface="Arial" panose="020B0604020202020204" pitchFamily="34" charset="0"/>
                <a:cs typeface="Arial" panose="020B0604020202020204" pitchFamily="34" charset="0"/>
              </a:rPr>
              <a:t>due to </a:t>
            </a:r>
            <a:r>
              <a:rPr lang="en-US" sz="2800" dirty="0">
                <a:solidFill>
                  <a:srgbClr val="C00000"/>
                </a:solidFill>
                <a:latin typeface="Arial" panose="020B0604020202020204" pitchFamily="34" charset="0"/>
                <a:cs typeface="Arial" panose="020B0604020202020204" pitchFamily="34" charset="0"/>
              </a:rPr>
              <a:t>swelling</a:t>
            </a:r>
            <a:r>
              <a:rPr lang="en-US" sz="2800" dirty="0">
                <a:solidFill>
                  <a:schemeClr val="accent3">
                    <a:lumMod val="50000"/>
                  </a:schemeClr>
                </a:solidFill>
                <a:latin typeface="Arial" panose="020B0604020202020204" pitchFamily="34" charset="0"/>
                <a:cs typeface="Arial" panose="020B0604020202020204" pitchFamily="34" charset="0"/>
              </a:rPr>
              <a:t> from injury </a:t>
            </a:r>
            <a:r>
              <a:rPr lang="en-US" sz="2800" dirty="0">
                <a:solidFill>
                  <a:schemeClr val="tx1"/>
                </a:solidFill>
                <a:latin typeface="Arial" panose="020B0604020202020204" pitchFamily="34" charset="0"/>
                <a:cs typeface="Arial" panose="020B0604020202020204" pitchFamily="34" charset="0"/>
              </a:rPr>
              <a:t>or bleeding is displacement of CSF out of the brain and into the spinal canal </a:t>
            </a:r>
            <a:r>
              <a:rPr lang="en-US" sz="2800" dirty="0">
                <a:solidFill>
                  <a:srgbClr val="C00000"/>
                </a:solidFill>
                <a:latin typeface="Arial" panose="020B0604020202020204" pitchFamily="34" charset="0"/>
                <a:cs typeface="Arial" panose="020B0604020202020204" pitchFamily="34" charset="0"/>
              </a:rPr>
              <a:t>– only can compensate to a point then ICP will increase</a:t>
            </a:r>
            <a:r>
              <a:rPr lang="en-US" sz="2800" dirty="0">
                <a:solidFill>
                  <a:schemeClr val="accent3">
                    <a:lumMod val="50000"/>
                  </a:schemeClr>
                </a:solidFill>
                <a:latin typeface="Arial" panose="020B0604020202020204" pitchFamily="34" charset="0"/>
                <a:cs typeface="Arial" panose="020B0604020202020204" pitchFamily="34" charset="0"/>
              </a:rPr>
              <a:t>. </a:t>
            </a:r>
          </a:p>
          <a:p>
            <a:pPr lvl="1">
              <a:lnSpc>
                <a:spcPct val="90000"/>
              </a:lnSpc>
            </a:pPr>
            <a:r>
              <a:rPr lang="en-US" sz="2800" dirty="0">
                <a:solidFill>
                  <a:srgbClr val="C00000"/>
                </a:solidFill>
                <a:latin typeface="Arial" panose="020B0604020202020204" pitchFamily="34" charset="0"/>
                <a:cs typeface="Arial" panose="020B0604020202020204" pitchFamily="34" charset="0"/>
              </a:rPr>
              <a:t>Second compensation </a:t>
            </a:r>
            <a:r>
              <a:rPr lang="en-US" sz="2800" dirty="0">
                <a:solidFill>
                  <a:schemeClr val="tx1"/>
                </a:solidFill>
                <a:latin typeface="Arial" panose="020B0604020202020204" pitchFamily="34" charset="0"/>
                <a:cs typeface="Arial" panose="020B0604020202020204" pitchFamily="34" charset="0"/>
              </a:rPr>
              <a:t>is reducing blood volume to the brain, </a:t>
            </a:r>
            <a:r>
              <a:rPr lang="en-US" sz="2800" dirty="0">
                <a:solidFill>
                  <a:srgbClr val="C00000"/>
                </a:solidFill>
                <a:latin typeface="Arial" panose="020B0604020202020204" pitchFamily="34" charset="0"/>
                <a:cs typeface="Arial" panose="020B0604020202020204" pitchFamily="34" charset="0"/>
              </a:rPr>
              <a:t>perfusion to the brain is altered</a:t>
            </a:r>
            <a:r>
              <a:rPr lang="en-US" sz="2800" dirty="0">
                <a:solidFill>
                  <a:schemeClr val="tx1"/>
                </a:solidFill>
                <a:latin typeface="Arial" panose="020B0604020202020204" pitchFamily="34" charset="0"/>
                <a:cs typeface="Arial" panose="020B0604020202020204" pitchFamily="34" charset="0"/>
              </a:rPr>
              <a:t>.</a:t>
            </a:r>
          </a:p>
          <a:p>
            <a:pPr lvl="1">
              <a:lnSpc>
                <a:spcPct val="90000"/>
              </a:lnSpc>
            </a:pPr>
            <a:r>
              <a:rPr lang="en-US" sz="2800" dirty="0">
                <a:solidFill>
                  <a:srgbClr val="C00000"/>
                </a:solidFill>
                <a:latin typeface="Arial" panose="020B0604020202020204" pitchFamily="34" charset="0"/>
                <a:cs typeface="Arial" panose="020B0604020202020204" pitchFamily="34" charset="0"/>
              </a:rPr>
              <a:t>Third compensation </a:t>
            </a:r>
            <a:r>
              <a:rPr lang="en-US" sz="2800" dirty="0">
                <a:solidFill>
                  <a:schemeClr val="tx1"/>
                </a:solidFill>
                <a:latin typeface="Arial" panose="020B0604020202020204" pitchFamily="34" charset="0"/>
                <a:cs typeface="Arial" panose="020B0604020202020204" pitchFamily="34" charset="0"/>
              </a:rPr>
              <a:t>is no where else to go the brain is </a:t>
            </a:r>
            <a:r>
              <a:rPr lang="en-US" sz="2800" dirty="0">
                <a:solidFill>
                  <a:srgbClr val="C00000"/>
                </a:solidFill>
                <a:latin typeface="Arial" panose="020B0604020202020204" pitchFamily="34" charset="0"/>
                <a:cs typeface="Arial" panose="020B0604020202020204" pitchFamily="34" charset="0"/>
              </a:rPr>
              <a:t>forced in to the only opening </a:t>
            </a:r>
            <a:r>
              <a:rPr lang="en-US" sz="2800" dirty="0">
                <a:solidFill>
                  <a:schemeClr val="tx1"/>
                </a:solidFill>
                <a:latin typeface="Arial" panose="020B0604020202020204" pitchFamily="34" charset="0"/>
                <a:cs typeface="Arial" panose="020B0604020202020204" pitchFamily="34" charset="0"/>
              </a:rPr>
              <a:t>down into the spinal cord. This is called herniation and </a:t>
            </a:r>
            <a:r>
              <a:rPr lang="en-US" sz="2800" dirty="0">
                <a:solidFill>
                  <a:srgbClr val="C00000"/>
                </a:solidFill>
                <a:latin typeface="Arial" panose="020B0604020202020204" pitchFamily="34" charset="0"/>
                <a:cs typeface="Arial" panose="020B0604020202020204" pitchFamily="34" charset="0"/>
              </a:rPr>
              <a:t>produces death</a:t>
            </a:r>
            <a:r>
              <a:rPr lang="en-US" sz="2800" dirty="0">
                <a:solidFill>
                  <a:schemeClr val="tx1"/>
                </a:solidFill>
                <a:latin typeface="Arial" panose="020B0604020202020204" pitchFamily="34" charset="0"/>
                <a:cs typeface="Arial" panose="020B0604020202020204" pitchFamily="34" charset="0"/>
              </a:rPr>
              <a:t>.</a:t>
            </a:r>
          </a:p>
        </p:txBody>
      </p:sp>
      <p:sp>
        <p:nvSpPr>
          <p:cNvPr id="4" name="TextBox 3"/>
          <p:cNvSpPr txBox="1"/>
          <p:nvPr/>
        </p:nvSpPr>
        <p:spPr>
          <a:xfrm>
            <a:off x="76200" y="2743200"/>
            <a:ext cx="1600200" cy="3139321"/>
          </a:xfrm>
          <a:prstGeom prst="rect">
            <a:avLst/>
          </a:prstGeom>
          <a:noFill/>
        </p:spPr>
        <p:txBody>
          <a:bodyPr wrap="square" rtlCol="0">
            <a:spAutoFit/>
          </a:bodyPr>
          <a:lstStyle/>
          <a:p>
            <a:r>
              <a:rPr lang="en-US" dirty="0"/>
              <a:t>Why is knowing the A&amp;P important?</a:t>
            </a:r>
          </a:p>
          <a:p>
            <a:endParaRPr lang="en-US" dirty="0"/>
          </a:p>
          <a:p>
            <a:r>
              <a:rPr lang="en-US" dirty="0"/>
              <a:t>Why is it important to understand the Munro-Kellie Hypothesis?</a:t>
            </a:r>
          </a:p>
        </p:txBody>
      </p:sp>
      <p:sp>
        <p:nvSpPr>
          <p:cNvPr id="6" name="Rectangle 5"/>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A&amp;P</a:t>
            </a:r>
          </a:p>
        </p:txBody>
      </p:sp>
      <p:sp>
        <p:nvSpPr>
          <p:cNvPr id="7" name="Rectangle 6"/>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Tree>
    <p:custDataLst>
      <p:tags r:id="rId1"/>
    </p:custDataLst>
    <p:extLst>
      <p:ext uri="{BB962C8B-B14F-4D97-AF65-F5344CB8AC3E}">
        <p14:creationId xmlns:p14="http://schemas.microsoft.com/office/powerpoint/2010/main" val="4018522035"/>
      </p:ext>
    </p:extLst>
  </p:cSld>
  <p:clrMapOvr>
    <a:masterClrMapping/>
  </p:clrMapOvr>
  <p:transition advTm="22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9219" name="Rectangle 3"/>
          <p:cNvSpPr>
            <a:spLocks noGrp="1" noChangeArrowheads="1"/>
          </p:cNvSpPr>
          <p:nvPr>
            <p:ph idx="1"/>
          </p:nvPr>
        </p:nvSpPr>
        <p:spPr>
          <a:xfrm>
            <a:off x="1752600" y="847530"/>
            <a:ext cx="7239000" cy="5858069"/>
          </a:xfrm>
        </p:spPr>
        <p:txBody>
          <a:bodyPr>
            <a:normAutofit/>
          </a:bodyPr>
          <a:lstStyle/>
          <a:p>
            <a:pPr>
              <a:lnSpc>
                <a:spcPct val="90000"/>
              </a:lnSpc>
            </a:pPr>
            <a:r>
              <a:rPr lang="en-US" dirty="0">
                <a:latin typeface="Arial" panose="020B0604020202020204" pitchFamily="34" charset="0"/>
                <a:cs typeface="Arial" panose="020B0604020202020204" pitchFamily="34" charset="0"/>
              </a:rPr>
              <a:t>Brain – As a vital organ, it needs blood flow or perfusion to keep it alive. </a:t>
            </a:r>
          </a:p>
          <a:p>
            <a:pPr lvl="1">
              <a:lnSpc>
                <a:spcPct val="90000"/>
              </a:lnSpc>
            </a:pPr>
            <a:r>
              <a:rPr lang="en-US" sz="2800" dirty="0">
                <a:solidFill>
                  <a:srgbClr val="C00000"/>
                </a:solidFill>
                <a:latin typeface="Arial" panose="020B0604020202020204" pitchFamily="34" charset="0"/>
                <a:cs typeface="Arial" panose="020B0604020202020204" pitchFamily="34" charset="0"/>
              </a:rPr>
              <a:t>CPP</a:t>
            </a:r>
            <a:r>
              <a:rPr lang="en-US" sz="2800" dirty="0">
                <a:solidFill>
                  <a:schemeClr val="accent3">
                    <a:lumMod val="50000"/>
                  </a:schemeClr>
                </a:solidFill>
                <a:latin typeface="Arial" panose="020B0604020202020204" pitchFamily="34" charset="0"/>
                <a:cs typeface="Arial" panose="020B0604020202020204" pitchFamily="34" charset="0"/>
              </a:rPr>
              <a:t> – </a:t>
            </a:r>
            <a:r>
              <a:rPr lang="en-US" sz="2800" dirty="0">
                <a:solidFill>
                  <a:schemeClr val="tx1"/>
                </a:solidFill>
                <a:latin typeface="Arial" panose="020B0604020202020204" pitchFamily="34" charset="0"/>
                <a:cs typeface="Arial" panose="020B0604020202020204" pitchFamily="34" charset="0"/>
              </a:rPr>
              <a:t>Cerebral Perfusion Pressure is how we measure that flow to the brain </a:t>
            </a:r>
          </a:p>
          <a:p>
            <a:pPr lvl="1">
              <a:lnSpc>
                <a:spcPct val="90000"/>
              </a:lnSpc>
            </a:pPr>
            <a:r>
              <a:rPr lang="en-US" sz="2800" dirty="0">
                <a:solidFill>
                  <a:srgbClr val="C00000"/>
                </a:solidFill>
                <a:latin typeface="Arial" panose="020B0604020202020204" pitchFamily="34" charset="0"/>
                <a:cs typeface="Arial" panose="020B0604020202020204" pitchFamily="34" charset="0"/>
              </a:rPr>
              <a:t>CPP = MAP – ICP   MAP = (SBP + 2XDBP)/3 </a:t>
            </a:r>
            <a:r>
              <a:rPr lang="en-US" sz="2800" dirty="0">
                <a:solidFill>
                  <a:schemeClr val="accent3">
                    <a:lumMod val="50000"/>
                  </a:schemeClr>
                </a:solidFill>
                <a:latin typeface="Arial" panose="020B0604020202020204" pitchFamily="34" charset="0"/>
                <a:cs typeface="Arial" panose="020B0604020202020204" pitchFamily="34" charset="0"/>
              </a:rPr>
              <a:t>it </a:t>
            </a:r>
            <a:r>
              <a:rPr lang="en-US" sz="2800" dirty="0">
                <a:solidFill>
                  <a:schemeClr val="tx1"/>
                </a:solidFill>
                <a:latin typeface="Arial" panose="020B0604020202020204" pitchFamily="34" charset="0"/>
                <a:cs typeface="Arial" panose="020B0604020202020204" pitchFamily="34" charset="0"/>
              </a:rPr>
              <a:t>will be the number in parenthesis on the monitor next to the BP.</a:t>
            </a:r>
          </a:p>
          <a:p>
            <a:pPr lvl="1">
              <a:lnSpc>
                <a:spcPct val="90000"/>
              </a:lnSpc>
            </a:pPr>
            <a:r>
              <a:rPr lang="en-US" sz="2800" dirty="0">
                <a:solidFill>
                  <a:srgbClr val="C00000"/>
                </a:solidFill>
                <a:latin typeface="Arial" panose="020B0604020202020204" pitchFamily="34" charset="0"/>
                <a:cs typeface="Arial" panose="020B0604020202020204" pitchFamily="34" charset="0"/>
              </a:rPr>
              <a:t>ICP</a:t>
            </a:r>
            <a:r>
              <a:rPr lang="en-US" sz="2800" dirty="0">
                <a:solidFill>
                  <a:schemeClr val="accent3">
                    <a:lumMod val="50000"/>
                  </a:schemeClr>
                </a:solidFill>
                <a:latin typeface="Arial" panose="020B0604020202020204" pitchFamily="34" charset="0"/>
                <a:cs typeface="Arial" panose="020B0604020202020204" pitchFamily="34" charset="0"/>
              </a:rPr>
              <a:t> = </a:t>
            </a:r>
            <a:r>
              <a:rPr lang="en-US" sz="2800" dirty="0">
                <a:solidFill>
                  <a:schemeClr val="tx1"/>
                </a:solidFill>
                <a:latin typeface="Arial" panose="020B0604020202020204" pitchFamily="34" charset="0"/>
                <a:cs typeface="Arial" panose="020B0604020202020204" pitchFamily="34" charset="0"/>
              </a:rPr>
              <a:t>Intracranial Pressure is the force exerted in the cranial vault by its contents.  We are concerned with that pressure on the brain; &lt; 20 mmHg is normal. </a:t>
            </a:r>
          </a:p>
        </p:txBody>
      </p:sp>
      <p:sp>
        <p:nvSpPr>
          <p:cNvPr id="5" name="Rectangle 4"/>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A&amp;P</a:t>
            </a:r>
          </a:p>
        </p:txBody>
      </p:sp>
      <p:sp>
        <p:nvSpPr>
          <p:cNvPr id="10" name="TextBox 9"/>
          <p:cNvSpPr txBox="1"/>
          <p:nvPr/>
        </p:nvSpPr>
        <p:spPr>
          <a:xfrm>
            <a:off x="76200" y="2743200"/>
            <a:ext cx="1600200" cy="3139321"/>
          </a:xfrm>
          <a:prstGeom prst="rect">
            <a:avLst/>
          </a:prstGeom>
          <a:noFill/>
        </p:spPr>
        <p:txBody>
          <a:bodyPr wrap="square" rtlCol="0">
            <a:spAutoFit/>
          </a:bodyPr>
          <a:lstStyle/>
          <a:p>
            <a:r>
              <a:rPr lang="en-US" dirty="0"/>
              <a:t>Why is knowing the A&amp;P important?</a:t>
            </a:r>
          </a:p>
          <a:p>
            <a:endParaRPr lang="en-US" dirty="0"/>
          </a:p>
          <a:p>
            <a:r>
              <a:rPr lang="en-US" dirty="0"/>
              <a:t>Why is it important to understand the Munro-Kellie Hypothesis?</a:t>
            </a:r>
          </a:p>
        </p:txBody>
      </p:sp>
    </p:spTree>
    <p:custDataLst>
      <p:tags r:id="rId1"/>
    </p:custDataLst>
  </p:cSld>
  <p:clrMapOvr>
    <a:masterClrMapping/>
  </p:clrMapOvr>
  <p:transition advTm="174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10243" name="Rectangle 3"/>
          <p:cNvSpPr>
            <a:spLocks noGrp="1" noChangeArrowheads="1"/>
          </p:cNvSpPr>
          <p:nvPr>
            <p:ph idx="1"/>
          </p:nvPr>
        </p:nvSpPr>
        <p:spPr>
          <a:xfrm>
            <a:off x="1752600" y="828675"/>
            <a:ext cx="7239000" cy="4724400"/>
          </a:xfrm>
        </p:spPr>
        <p:txBody>
          <a:bodyPr>
            <a:normAutofit lnSpcReduction="10000"/>
          </a:bodyPr>
          <a:lstStyle/>
          <a:p>
            <a:pPr>
              <a:lnSpc>
                <a:spcPct val="90000"/>
              </a:lnSpc>
            </a:pPr>
            <a:r>
              <a:rPr lang="en-US" sz="4800" dirty="0">
                <a:solidFill>
                  <a:srgbClr val="C00000"/>
                </a:solidFill>
                <a:latin typeface="Arial" panose="020B0604020202020204" pitchFamily="34" charset="0"/>
                <a:cs typeface="Arial" panose="020B0604020202020204" pitchFamily="34" charset="0"/>
              </a:rPr>
              <a:t>ICP</a:t>
            </a:r>
            <a:r>
              <a:rPr lang="en-US" sz="4800" dirty="0">
                <a:solidFill>
                  <a:schemeClr val="accent3">
                    <a:lumMod val="50000"/>
                  </a:schemeClr>
                </a:solidFill>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rPr>
              <a:t>is the pressure on the brain: keep it low &lt; 20 mmHg.</a:t>
            </a:r>
          </a:p>
          <a:p>
            <a:pPr>
              <a:lnSpc>
                <a:spcPct val="90000"/>
              </a:lnSpc>
            </a:pPr>
            <a:r>
              <a:rPr lang="en-US" sz="4800" dirty="0">
                <a:solidFill>
                  <a:srgbClr val="C00000"/>
                </a:solidFill>
                <a:latin typeface="Arial" panose="020B0604020202020204" pitchFamily="34" charset="0"/>
                <a:cs typeface="Arial" panose="020B0604020202020204" pitchFamily="34" charset="0"/>
              </a:rPr>
              <a:t>CPP</a:t>
            </a:r>
            <a:r>
              <a:rPr lang="en-US" sz="4800" dirty="0">
                <a:latin typeface="Arial" panose="020B0604020202020204" pitchFamily="34" charset="0"/>
                <a:cs typeface="Arial" panose="020B0604020202020204" pitchFamily="34" charset="0"/>
              </a:rPr>
              <a:t> is the blood flow to the brain: keep it high, keep the brain perfused &gt; 60 mmHg.</a:t>
            </a:r>
          </a:p>
        </p:txBody>
      </p:sp>
      <p:sp>
        <p:nvSpPr>
          <p:cNvPr id="5" name="Rectangle 4"/>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A&amp;P</a:t>
            </a:r>
          </a:p>
        </p:txBody>
      </p:sp>
      <p:sp>
        <p:nvSpPr>
          <p:cNvPr id="9" name="TextBox 8"/>
          <p:cNvSpPr txBox="1"/>
          <p:nvPr/>
        </p:nvSpPr>
        <p:spPr>
          <a:xfrm>
            <a:off x="76200" y="2743200"/>
            <a:ext cx="1600200" cy="1200329"/>
          </a:xfrm>
          <a:prstGeom prst="rect">
            <a:avLst/>
          </a:prstGeom>
          <a:noFill/>
        </p:spPr>
        <p:txBody>
          <a:bodyPr wrap="square" rtlCol="0">
            <a:spAutoFit/>
          </a:bodyPr>
          <a:lstStyle/>
          <a:p>
            <a:r>
              <a:rPr lang="en-US" dirty="0"/>
              <a:t>Explain the concepts and why they are important?</a:t>
            </a:r>
          </a:p>
        </p:txBody>
      </p:sp>
    </p:spTree>
    <p:custDataLst>
      <p:tags r:id="rId1"/>
    </p:custDataLst>
  </p:cSld>
  <p:clrMapOvr>
    <a:masterClrMapping/>
  </p:clrMapOvr>
  <p:transition advTm="22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 y="1"/>
            <a:ext cx="9320462" cy="6934200"/>
          </a:xfrm>
          <a:prstGeom prst="rect">
            <a:avLst/>
          </a:prstGeom>
        </p:spPr>
      </p:pic>
      <p:sp>
        <p:nvSpPr>
          <p:cNvPr id="11266" name="Rectangle 2"/>
          <p:cNvSpPr>
            <a:spLocks noGrp="1" noChangeArrowheads="1"/>
          </p:cNvSpPr>
          <p:nvPr>
            <p:ph type="title"/>
          </p:nvPr>
        </p:nvSpPr>
        <p:spPr>
          <a:xfrm>
            <a:off x="1771725" y="703224"/>
            <a:ext cx="7101958" cy="1125574"/>
          </a:xfrm>
        </p:spPr>
        <p:txBody>
          <a:bodyPr>
            <a:noAutofit/>
          </a:bodyPr>
          <a:lstStyle/>
          <a:p>
            <a:pPr eaLnBrk="1" hangingPunct="1"/>
            <a:r>
              <a:rPr lang="en-US" sz="2800" dirty="0">
                <a:solidFill>
                  <a:srgbClr val="002060"/>
                </a:solidFill>
                <a:latin typeface="Arial" panose="020B0604020202020204" pitchFamily="34" charset="0"/>
                <a:cs typeface="Arial" panose="020B0604020202020204" pitchFamily="34" charset="0"/>
              </a:rPr>
              <a:t>Above is the Cerebrum</a:t>
            </a:r>
            <a:br>
              <a:rPr lang="en-US" sz="2800" dirty="0">
                <a:solidFill>
                  <a:srgbClr val="002060"/>
                </a:solidFill>
                <a:latin typeface="Arial" panose="020B0604020202020204" pitchFamily="34" charset="0"/>
                <a:cs typeface="Arial" panose="020B0604020202020204" pitchFamily="34" charset="0"/>
              </a:rPr>
            </a:br>
            <a:r>
              <a:rPr lang="en-US" sz="2800" dirty="0">
                <a:solidFill>
                  <a:srgbClr val="002060"/>
                </a:solidFill>
                <a:latin typeface="Arial" panose="020B0604020202020204" pitchFamily="34" charset="0"/>
                <a:cs typeface="Arial" panose="020B0604020202020204" pitchFamily="34" charset="0"/>
              </a:rPr>
              <a:t>Below is the Cerebellum and Brainstem</a:t>
            </a:r>
          </a:p>
        </p:txBody>
      </p:sp>
      <p:sp>
        <p:nvSpPr>
          <p:cNvPr id="11267" name="Rectangle 3"/>
          <p:cNvSpPr>
            <a:spLocks noGrp="1" noChangeArrowheads="1"/>
          </p:cNvSpPr>
          <p:nvPr>
            <p:ph idx="1"/>
          </p:nvPr>
        </p:nvSpPr>
        <p:spPr>
          <a:xfrm>
            <a:off x="1813442" y="1752600"/>
            <a:ext cx="7178158" cy="5065677"/>
          </a:xfrm>
        </p:spPr>
        <p:txBody>
          <a:bodyPr>
            <a:normAutofit fontScale="92500"/>
          </a:bodyPr>
          <a:lstStyle/>
          <a:p>
            <a:pPr marL="109728" indent="0" eaLnBrk="1" hangingPunct="1">
              <a:buNone/>
            </a:pPr>
            <a:r>
              <a:rPr lang="en-US" sz="2800" dirty="0">
                <a:latin typeface="Arial" panose="020B0604020202020204" pitchFamily="34" charset="0"/>
                <a:cs typeface="Arial" panose="020B0604020202020204" pitchFamily="34" charset="0"/>
              </a:rPr>
              <a:t>This line represents the Tentorial Membrane. Only 2 cranial nerves operate above this level (Supratentorial). CN I – smell and                                                    CN 2 – sight </a:t>
            </a:r>
          </a:p>
          <a:p>
            <a:pPr marL="109728" indent="0" eaLnBrk="1" hangingPunct="1">
              <a:buNone/>
            </a:pPr>
            <a:r>
              <a:rPr lang="en-US" sz="2800" dirty="0">
                <a:solidFill>
                  <a:srgbClr val="C00000"/>
                </a:solidFill>
                <a:latin typeface="Arial" panose="020B0604020202020204" pitchFamily="34" charset="0"/>
                <a:cs typeface="Arial" panose="020B0604020202020204" pitchFamily="34" charset="0"/>
              </a:rPr>
              <a:t>CN III-XII                                            operate</a:t>
            </a:r>
          </a:p>
          <a:p>
            <a:pPr eaLnBrk="1" hangingPunct="1">
              <a:buFont typeface="Wingdings" pitchFamily="2" charset="2"/>
              <a:buNone/>
            </a:pPr>
            <a:r>
              <a:rPr lang="en-US" sz="2800" dirty="0">
                <a:latin typeface="Arial" panose="020B0604020202020204" pitchFamily="34" charset="0"/>
                <a:cs typeface="Arial" panose="020B0604020202020204" pitchFamily="34" charset="0"/>
              </a:rPr>
              <a:t>in the                                                </a:t>
            </a:r>
          </a:p>
          <a:p>
            <a:pPr eaLnBrk="1" hangingPunct="1">
              <a:buFont typeface="Wingdings" pitchFamily="2" charset="2"/>
              <a:buNone/>
            </a:pPr>
            <a:r>
              <a:rPr lang="en-US" sz="2800" dirty="0">
                <a:latin typeface="Arial" panose="020B0604020202020204" pitchFamily="34" charset="0"/>
                <a:cs typeface="Arial" panose="020B0604020202020204" pitchFamily="34" charset="0"/>
              </a:rPr>
              <a:t>Brainstem.</a:t>
            </a:r>
          </a:p>
          <a:p>
            <a:pPr marL="0" indent="0">
              <a:buNone/>
            </a:pPr>
            <a:r>
              <a:rPr lang="en-US" sz="2800" dirty="0">
                <a:latin typeface="Arial" panose="020B0604020202020204" pitchFamily="34" charset="0"/>
                <a:cs typeface="Arial" panose="020B0604020202020204" pitchFamily="34" charset="0"/>
              </a:rPr>
              <a:t>This is good                                                to know when                                              evaluating for</a:t>
            </a:r>
          </a:p>
          <a:p>
            <a:pPr marL="0" indent="0">
              <a:buNone/>
            </a:pPr>
            <a:r>
              <a:rPr lang="en-US" sz="2800" dirty="0">
                <a:latin typeface="Arial" panose="020B0604020202020204" pitchFamily="34" charset="0"/>
                <a:cs typeface="Arial" panose="020B0604020202020204" pitchFamily="34" charset="0"/>
              </a:rPr>
              <a:t>the source of                                                                 the lesion.</a:t>
            </a:r>
          </a:p>
        </p:txBody>
      </p:sp>
      <p:pic>
        <p:nvPicPr>
          <p:cNvPr id="11268" name="Picture 5" descr="ei_0077"/>
          <p:cNvPicPr>
            <a:picLocks noChangeAspect="1" noChangeArrowheads="1"/>
          </p:cNvPicPr>
          <p:nvPr/>
        </p:nvPicPr>
        <p:blipFill>
          <a:blip r:embed="rId5" cstate="print"/>
          <a:srcRect/>
          <a:stretch>
            <a:fillRect/>
          </a:stretch>
        </p:blipFill>
        <p:spPr bwMode="auto">
          <a:xfrm>
            <a:off x="3943350" y="3048000"/>
            <a:ext cx="5048250" cy="3333750"/>
          </a:xfrm>
          <a:prstGeom prst="rect">
            <a:avLst/>
          </a:prstGeom>
          <a:noFill/>
          <a:ln w="9525">
            <a:noFill/>
            <a:miter lim="800000"/>
            <a:headEnd/>
            <a:tailEnd/>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sp>
        <p:nvSpPr>
          <p:cNvPr id="7" name="Rectangle 6"/>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A&amp;P</a:t>
            </a:r>
          </a:p>
        </p:txBody>
      </p:sp>
      <p:sp>
        <p:nvSpPr>
          <p:cNvPr id="8" name="Rectangle 7"/>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9" name="TextBox 8"/>
          <p:cNvSpPr txBox="1"/>
          <p:nvPr/>
        </p:nvSpPr>
        <p:spPr>
          <a:xfrm>
            <a:off x="76200" y="2743200"/>
            <a:ext cx="1600200" cy="2585323"/>
          </a:xfrm>
          <a:prstGeom prst="rect">
            <a:avLst/>
          </a:prstGeom>
          <a:noFill/>
        </p:spPr>
        <p:txBody>
          <a:bodyPr wrap="square" rtlCol="0">
            <a:spAutoFit/>
          </a:bodyPr>
          <a:lstStyle/>
          <a:p>
            <a:r>
              <a:rPr lang="en-US" dirty="0"/>
              <a:t>Why is it important to know the level of the injury?</a:t>
            </a:r>
          </a:p>
          <a:p>
            <a:endParaRPr lang="en-US" dirty="0"/>
          </a:p>
          <a:p>
            <a:r>
              <a:rPr lang="en-US" dirty="0"/>
              <a:t>Why is the brainstem so vital?</a:t>
            </a:r>
          </a:p>
        </p:txBody>
      </p:sp>
    </p:spTree>
    <p:custDataLst>
      <p:tags r:id="rId1"/>
    </p:custDataLst>
  </p:cSld>
  <p:clrMapOvr>
    <a:masterClrMapping/>
  </p:clrMapOvr>
  <p:transition advTm="22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 y="1"/>
            <a:ext cx="9320462" cy="6934200"/>
          </a:xfrm>
          <a:prstGeom prst="rect">
            <a:avLst/>
          </a:prstGeom>
        </p:spPr>
      </p:pic>
      <p:sp>
        <p:nvSpPr>
          <p:cNvPr id="10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838200"/>
            <a:ext cx="1219200" cy="1676400"/>
          </a:xfrm>
          <a:prstGeom prst="rect">
            <a:avLst/>
          </a:prstGeom>
        </p:spPr>
      </p:pic>
      <p:pic>
        <p:nvPicPr>
          <p:cNvPr id="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990601"/>
            <a:ext cx="7239001" cy="518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124201" y="-1"/>
            <a:ext cx="6196262" cy="533399"/>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Traumatic Brain Injury – Mitchell Taylor</a:t>
            </a:r>
          </a:p>
        </p:txBody>
      </p:sp>
      <p:sp>
        <p:nvSpPr>
          <p:cNvPr id="8" name="Rectangle 7"/>
          <p:cNvSpPr/>
          <p:nvPr/>
        </p:nvSpPr>
        <p:spPr>
          <a:xfrm>
            <a:off x="1676400" y="1"/>
            <a:ext cx="1447801" cy="533398"/>
          </a:xfrm>
          <a:prstGeom prst="rect">
            <a:avLst/>
          </a:prstGeom>
          <a:solidFill>
            <a:srgbClr val="3B3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A&amp;P</a:t>
            </a:r>
          </a:p>
        </p:txBody>
      </p:sp>
      <p:sp>
        <p:nvSpPr>
          <p:cNvPr id="9" name="TextBox 8"/>
          <p:cNvSpPr txBox="1"/>
          <p:nvPr/>
        </p:nvSpPr>
        <p:spPr>
          <a:xfrm>
            <a:off x="76200" y="2743200"/>
            <a:ext cx="1600200" cy="1754326"/>
          </a:xfrm>
          <a:prstGeom prst="rect">
            <a:avLst/>
          </a:prstGeom>
          <a:noFill/>
        </p:spPr>
        <p:txBody>
          <a:bodyPr wrap="square" rtlCol="0">
            <a:spAutoFit/>
          </a:bodyPr>
          <a:lstStyle/>
          <a:p>
            <a:r>
              <a:rPr lang="en-US" dirty="0"/>
              <a:t>Why was Wernicke’s area so important on a previous lecture?</a:t>
            </a:r>
          </a:p>
        </p:txBody>
      </p:sp>
    </p:spTree>
    <p:custDataLst>
      <p:tags r:id="rId1"/>
    </p:custDataLst>
  </p:cSld>
  <p:clrMapOvr>
    <a:masterClrMapping/>
  </p:clrMapOvr>
  <p:transition advTm="163000"/>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1"/>
  <p:tag name="PUBLISH_TITLE" val="CraniocerebralTraumaVoiceOver"/>
  <p:tag name="ARTICULATE_PUBLISH_PATH" val="\\nursing2008\HD\mtaylor6\My Documents\My Articulate Projects"/>
  <p:tag name="ARTICULATE_LOGO" val="Mitch_Logo.JPG"/>
  <p:tag name="ARTICULATE_PRESENTER" val="Mitchell Taylor"/>
  <p:tag name="ARTICULATE_PRESENTER_GUID" val="EF622C28A5C5"/>
  <p:tag name="ARTICULATE_LMS" val="0"/>
  <p:tag name="ARTICULATE_TEMPLATE" val="Mitch Taylor"/>
  <p:tag name="ARTICULATE_TEMPLATE_GUID" val="19f98ce7-2772-469c-9d1c-40cdb064825d"/>
  <p:tag name="LMS_PUBLISH" val="No"/>
  <p:tag name="PRESENTER_PREVIEW_MODE" val="0"/>
  <p:tag name="PRESENTER_PREVIEW_START" val="1"/>
  <p:tag name="PLAYERLOGOHEIGHT" val="75"/>
  <p:tag name="PLAYERLOGOWIDTH" val="99"/>
  <p:tag name="LAUNCHINNEWWINDOW" val="0"/>
  <p:tag name="LASTPUBLISHED" val="\\nursing2008\HD\mtaylor6\My Documents\My Articulate Projects\CraniocerebralTraumaVoiceOver\player.html"/>
</p:tagLst>
</file>

<file path=ppt/tags/tag10.xml><?xml version="1.0" encoding="utf-8"?>
<p:tagLst xmlns:a="http://schemas.openxmlformats.org/drawingml/2006/main" xmlns:r="http://schemas.openxmlformats.org/officeDocument/2006/relationships" xmlns:p="http://schemas.openxmlformats.org/presentationml/2006/main">
  <p:tag name="ARTICULATE_SLIDE_NAV" val="6"/>
</p:tagLst>
</file>

<file path=ppt/tags/tag11.xml><?xml version="1.0" encoding="utf-8"?>
<p:tagLst xmlns:a="http://schemas.openxmlformats.org/drawingml/2006/main" xmlns:r="http://schemas.openxmlformats.org/officeDocument/2006/relationships" xmlns:p="http://schemas.openxmlformats.org/presentationml/2006/main">
  <p:tag name="ARTICULATE_SLIDE_NAV" val="7"/>
</p:tagLst>
</file>

<file path=ppt/tags/tag12.xml><?xml version="1.0" encoding="utf-8"?>
<p:tagLst xmlns:a="http://schemas.openxmlformats.org/drawingml/2006/main" xmlns:r="http://schemas.openxmlformats.org/officeDocument/2006/relationships" xmlns:p="http://schemas.openxmlformats.org/presentationml/2006/main">
  <p:tag name="ARTICULATE_SLIDE_NAV" val="8"/>
</p:tagLst>
</file>

<file path=ppt/tags/tag13.xml><?xml version="1.0" encoding="utf-8"?>
<p:tagLst xmlns:a="http://schemas.openxmlformats.org/drawingml/2006/main" xmlns:r="http://schemas.openxmlformats.org/officeDocument/2006/relationships" xmlns:p="http://schemas.openxmlformats.org/presentationml/2006/main">
  <p:tag name="ARTICULATE_SLIDE_NAV" val="8"/>
</p:tagLst>
</file>

<file path=ppt/tags/tag14.xml><?xml version="1.0" encoding="utf-8"?>
<p:tagLst xmlns:a="http://schemas.openxmlformats.org/drawingml/2006/main" xmlns:r="http://schemas.openxmlformats.org/officeDocument/2006/relationships" xmlns:p="http://schemas.openxmlformats.org/presentationml/2006/main">
  <p:tag name="ARTICULATE_SLIDE_NAV" val="9"/>
</p:tagLst>
</file>

<file path=ppt/tags/tag15.xml><?xml version="1.0" encoding="utf-8"?>
<p:tagLst xmlns:a="http://schemas.openxmlformats.org/drawingml/2006/main" xmlns:r="http://schemas.openxmlformats.org/officeDocument/2006/relationships" xmlns:p="http://schemas.openxmlformats.org/presentationml/2006/main">
  <p:tag name="ARTICULATE_SLIDE_NAV" val="9"/>
</p:tagLst>
</file>

<file path=ppt/tags/tag16.xml><?xml version="1.0" encoding="utf-8"?>
<p:tagLst xmlns:a="http://schemas.openxmlformats.org/drawingml/2006/main" xmlns:r="http://schemas.openxmlformats.org/officeDocument/2006/relationships" xmlns:p="http://schemas.openxmlformats.org/presentationml/2006/main">
  <p:tag name="ARTICULATE_SLIDE_NAV" val="10"/>
</p:tagLst>
</file>

<file path=ppt/tags/tag17.xml><?xml version="1.0" encoding="utf-8"?>
<p:tagLst xmlns:a="http://schemas.openxmlformats.org/drawingml/2006/main" xmlns:r="http://schemas.openxmlformats.org/officeDocument/2006/relationships" xmlns:p="http://schemas.openxmlformats.org/presentationml/2006/main">
  <p:tag name="ATHENA.CUSTOMXMLID" val="{A89B145B-9EB8-4109-B813-CF215A730FF7}"/>
  <p:tag name="ATHENA.CUSTOMXMLCONTENT" val="&lt;?xml version=&quot;1.0&quot;?&gt;&lt;athena xmlns=&quot;http://schemas.microsoft.com/edu/athena&quot; version=&quot;0.1.3885.0&quot;&gt;&lt;timings duration=&quot;301049&quot;/&gt;&lt;/athena&gt;"/>
</p:tagLst>
</file>

<file path=ppt/tags/tag18.xml><?xml version="1.0" encoding="utf-8"?>
<p:tagLst xmlns:a="http://schemas.openxmlformats.org/drawingml/2006/main" xmlns:r="http://schemas.openxmlformats.org/officeDocument/2006/relationships" xmlns:p="http://schemas.openxmlformats.org/presentationml/2006/main">
  <p:tag name="ARTICULATE_SLIDE_NAV" val="11"/>
</p:tagLst>
</file>

<file path=ppt/tags/tag19.xml><?xml version="1.0" encoding="utf-8"?>
<p:tagLst xmlns:a="http://schemas.openxmlformats.org/drawingml/2006/main" xmlns:r="http://schemas.openxmlformats.org/officeDocument/2006/relationships" xmlns:p="http://schemas.openxmlformats.org/presentationml/2006/main">
  <p:tag name="ARTICULATE_SLIDE_NAV" val="12"/>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c1d7b00d-b829-4e4f-8bbb-656ac7815afd"/>
</p:tagLst>
</file>

<file path=ppt/tags/tag20.xml><?xml version="1.0" encoding="utf-8"?>
<p:tagLst xmlns:a="http://schemas.openxmlformats.org/drawingml/2006/main" xmlns:r="http://schemas.openxmlformats.org/officeDocument/2006/relationships" xmlns:p="http://schemas.openxmlformats.org/presentationml/2006/main">
  <p:tag name="ARTICULATE_SLIDE_NAV" val="13"/>
</p:tagLst>
</file>

<file path=ppt/tags/tag21.xml><?xml version="1.0" encoding="utf-8"?>
<p:tagLst xmlns:a="http://schemas.openxmlformats.org/drawingml/2006/main" xmlns:r="http://schemas.openxmlformats.org/officeDocument/2006/relationships" xmlns:p="http://schemas.openxmlformats.org/presentationml/2006/main">
  <p:tag name="ARTICULATE_SLIDE_NAV" val="14"/>
</p:tagLst>
</file>

<file path=ppt/tags/tag22.xml><?xml version="1.0" encoding="utf-8"?>
<p:tagLst xmlns:a="http://schemas.openxmlformats.org/drawingml/2006/main" xmlns:r="http://schemas.openxmlformats.org/officeDocument/2006/relationships" xmlns:p="http://schemas.openxmlformats.org/presentationml/2006/main">
  <p:tag name="ARTICULATE_SLIDE_NAV" val="15"/>
</p:tagLst>
</file>

<file path=ppt/tags/tag23.xml><?xml version="1.0" encoding="utf-8"?>
<p:tagLst xmlns:a="http://schemas.openxmlformats.org/drawingml/2006/main" xmlns:r="http://schemas.openxmlformats.org/officeDocument/2006/relationships" xmlns:p="http://schemas.openxmlformats.org/presentationml/2006/main">
  <p:tag name="ARTICULATE_SLIDE_NAV" val="16"/>
</p:tagLst>
</file>

<file path=ppt/tags/tag24.xml><?xml version="1.0" encoding="utf-8"?>
<p:tagLst xmlns:a="http://schemas.openxmlformats.org/drawingml/2006/main" xmlns:r="http://schemas.openxmlformats.org/officeDocument/2006/relationships" xmlns:p="http://schemas.openxmlformats.org/presentationml/2006/main">
  <p:tag name="ARTICULATE_SLIDE_NAV" val="17"/>
</p:tagLst>
</file>

<file path=ppt/tags/tag25.xml><?xml version="1.0" encoding="utf-8"?>
<p:tagLst xmlns:a="http://schemas.openxmlformats.org/drawingml/2006/main" xmlns:r="http://schemas.openxmlformats.org/officeDocument/2006/relationships" xmlns:p="http://schemas.openxmlformats.org/presentationml/2006/main">
  <p:tag name="ARTICULATE_SLIDE_NAV" val="18"/>
</p:tagLst>
</file>

<file path=ppt/tags/tag26.xml><?xml version="1.0" encoding="utf-8"?>
<p:tagLst xmlns:a="http://schemas.openxmlformats.org/drawingml/2006/main" xmlns:r="http://schemas.openxmlformats.org/officeDocument/2006/relationships" xmlns:p="http://schemas.openxmlformats.org/presentationml/2006/main">
  <p:tag name="ARTICULATE_SLIDE_NAV" val="19"/>
</p:tagLst>
</file>

<file path=ppt/tags/tag27.xml><?xml version="1.0" encoding="utf-8"?>
<p:tagLst xmlns:a="http://schemas.openxmlformats.org/drawingml/2006/main" xmlns:r="http://schemas.openxmlformats.org/officeDocument/2006/relationships" xmlns:p="http://schemas.openxmlformats.org/presentationml/2006/main">
  <p:tag name="ARTICULATE_SLIDE_NAV" val="20"/>
</p:tagLst>
</file>

<file path=ppt/tags/tag28.xml><?xml version="1.0" encoding="utf-8"?>
<p:tagLst xmlns:a="http://schemas.openxmlformats.org/drawingml/2006/main" xmlns:r="http://schemas.openxmlformats.org/officeDocument/2006/relationships" xmlns:p="http://schemas.openxmlformats.org/presentationml/2006/main">
  <p:tag name="ARTICULATE_SLIDE_NAV" val="21"/>
</p:tagLst>
</file>

<file path=ppt/tags/tag29.xml><?xml version="1.0" encoding="utf-8"?>
<p:tagLst xmlns:a="http://schemas.openxmlformats.org/drawingml/2006/main" xmlns:r="http://schemas.openxmlformats.org/officeDocument/2006/relationships" xmlns:p="http://schemas.openxmlformats.org/presentationml/2006/main">
  <p:tag name="ARTICULATE_SLIDE_NAV" val="22"/>
</p:tagLst>
</file>

<file path=ppt/tags/tag3.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c1d7b00d-b829-4e4f-8bbb-656ac7815afd"/>
</p:tagLst>
</file>

<file path=ppt/tags/tag30.xml><?xml version="1.0" encoding="utf-8"?>
<p:tagLst xmlns:a="http://schemas.openxmlformats.org/drawingml/2006/main" xmlns:r="http://schemas.openxmlformats.org/officeDocument/2006/relationships" xmlns:p="http://schemas.openxmlformats.org/presentationml/2006/main">
  <p:tag name="ARTICULATE_SLIDE_NAV" val="23"/>
</p:tagLst>
</file>

<file path=ppt/tags/tag31.xml><?xml version="1.0" encoding="utf-8"?>
<p:tagLst xmlns:a="http://schemas.openxmlformats.org/drawingml/2006/main" xmlns:r="http://schemas.openxmlformats.org/officeDocument/2006/relationships" xmlns:p="http://schemas.openxmlformats.org/presentationml/2006/main">
  <p:tag name="ARTICULATE_SLIDE_NAV" val="24"/>
</p:tagLst>
</file>

<file path=ppt/tags/tag32.xml><?xml version="1.0" encoding="utf-8"?>
<p:tagLst xmlns:a="http://schemas.openxmlformats.org/drawingml/2006/main" xmlns:r="http://schemas.openxmlformats.org/officeDocument/2006/relationships" xmlns:p="http://schemas.openxmlformats.org/presentationml/2006/main">
  <p:tag name="ATHENA.CUSTOMXMLID" val="{A89B145B-9EB8-4109-B813-CF215A730FF7}"/>
  <p:tag name="ATHENA.CUSTOMXMLCONTENT" val="&lt;?xml version=&quot;1.0&quot;?&gt;&lt;athena xmlns=&quot;http://schemas.microsoft.com/edu/athena&quot; version=&quot;0.1.3885.0&quot;&gt;&lt;timings duration=&quot;301049&quot;/&gt;&lt;/athena&gt;"/>
</p:tagLst>
</file>

<file path=ppt/tags/tag33.xml><?xml version="1.0" encoding="utf-8"?>
<p:tagLst xmlns:a="http://schemas.openxmlformats.org/drawingml/2006/main" xmlns:r="http://schemas.openxmlformats.org/officeDocument/2006/relationships" xmlns:p="http://schemas.openxmlformats.org/presentationml/2006/main">
  <p:tag name="ARTICULATE_SLIDE_NAV" val="31"/>
</p:tagLst>
</file>

<file path=ppt/tags/tag34.xml><?xml version="1.0" encoding="utf-8"?>
<p:tagLst xmlns:a="http://schemas.openxmlformats.org/drawingml/2006/main" xmlns:r="http://schemas.openxmlformats.org/officeDocument/2006/relationships" xmlns:p="http://schemas.openxmlformats.org/presentationml/2006/main">
  <p:tag name="ARTICULATE_SLIDE_NAV" val="31"/>
</p:tagLst>
</file>

<file path=ppt/tags/tag35.xml><?xml version="1.0" encoding="utf-8"?>
<p:tagLst xmlns:a="http://schemas.openxmlformats.org/drawingml/2006/main" xmlns:r="http://schemas.openxmlformats.org/officeDocument/2006/relationships" xmlns:p="http://schemas.openxmlformats.org/presentationml/2006/main">
  <p:tag name="ARTICULATE_SLIDE_NAV" val="32"/>
</p:tagLst>
</file>

<file path=ppt/tags/tag36.xml><?xml version="1.0" encoding="utf-8"?>
<p:tagLst xmlns:a="http://schemas.openxmlformats.org/drawingml/2006/main" xmlns:r="http://schemas.openxmlformats.org/officeDocument/2006/relationships" xmlns:p="http://schemas.openxmlformats.org/presentationml/2006/main">
  <p:tag name="ARTICULATE_SLIDE_NAV" val="35"/>
</p:tagLst>
</file>

<file path=ppt/tags/tag37.xml><?xml version="1.0" encoding="utf-8"?>
<p:tagLst xmlns:a="http://schemas.openxmlformats.org/drawingml/2006/main" xmlns:r="http://schemas.openxmlformats.org/officeDocument/2006/relationships" xmlns:p="http://schemas.openxmlformats.org/presentationml/2006/main">
  <p:tag name="ARTICULATE_SLIDE_NAV" val="26"/>
</p:tagLst>
</file>

<file path=ppt/tags/tag38.xml><?xml version="1.0" encoding="utf-8"?>
<p:tagLst xmlns:a="http://schemas.openxmlformats.org/drawingml/2006/main" xmlns:r="http://schemas.openxmlformats.org/officeDocument/2006/relationships" xmlns:p="http://schemas.openxmlformats.org/presentationml/2006/main">
  <p:tag name="ARTICULATE_SLIDE_NAV" val="27"/>
</p:tagLst>
</file>

<file path=ppt/tags/tag39.xml><?xml version="1.0" encoding="utf-8"?>
<p:tagLst xmlns:a="http://schemas.openxmlformats.org/drawingml/2006/main" xmlns:r="http://schemas.openxmlformats.org/officeDocument/2006/relationships" xmlns:p="http://schemas.openxmlformats.org/presentationml/2006/main">
  <p:tag name="ARTICULATE_SLIDE_NAV" val="30"/>
</p:tagLst>
</file>

<file path=ppt/tags/tag4.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c1d7b00d-b829-4e4f-8bbb-656ac7815afd"/>
</p:tagLst>
</file>

<file path=ppt/tags/tag40.xml><?xml version="1.0" encoding="utf-8"?>
<p:tagLst xmlns:a="http://schemas.openxmlformats.org/drawingml/2006/main" xmlns:r="http://schemas.openxmlformats.org/officeDocument/2006/relationships" xmlns:p="http://schemas.openxmlformats.org/presentationml/2006/main">
  <p:tag name="ARTICULATE_SLIDE_NAV" val="25"/>
</p:tagLst>
</file>

<file path=ppt/tags/tag41.xml><?xml version="1.0" encoding="utf-8"?>
<p:tagLst xmlns:a="http://schemas.openxmlformats.org/drawingml/2006/main" xmlns:r="http://schemas.openxmlformats.org/officeDocument/2006/relationships" xmlns:p="http://schemas.openxmlformats.org/presentationml/2006/main">
  <p:tag name="ARTICULATE_SLIDE_NAV" val="39"/>
</p:tagLst>
</file>

<file path=ppt/tags/tag42.xml><?xml version="1.0" encoding="utf-8"?>
<p:tagLst xmlns:a="http://schemas.openxmlformats.org/drawingml/2006/main" xmlns:r="http://schemas.openxmlformats.org/officeDocument/2006/relationships" xmlns:p="http://schemas.openxmlformats.org/presentationml/2006/main">
  <p:tag name="ARTICULATE_SLIDE_NAV" val="33"/>
</p:tagLst>
</file>

<file path=ppt/tags/tag43.xml><?xml version="1.0" encoding="utf-8"?>
<p:tagLst xmlns:a="http://schemas.openxmlformats.org/drawingml/2006/main" xmlns:r="http://schemas.openxmlformats.org/officeDocument/2006/relationships" xmlns:p="http://schemas.openxmlformats.org/presentationml/2006/main">
  <p:tag name="ARTICULATE_SLIDE_NAV" val="34"/>
</p:tagLst>
</file>

<file path=ppt/tags/tag44.xml><?xml version="1.0" encoding="utf-8"?>
<p:tagLst xmlns:a="http://schemas.openxmlformats.org/drawingml/2006/main" xmlns:r="http://schemas.openxmlformats.org/officeDocument/2006/relationships" xmlns:p="http://schemas.openxmlformats.org/presentationml/2006/main">
  <p:tag name="ARTICULATE_SLIDE_NAV" val="36"/>
</p:tagLst>
</file>

<file path=ppt/tags/tag45.xml><?xml version="1.0" encoding="utf-8"?>
<p:tagLst xmlns:a="http://schemas.openxmlformats.org/drawingml/2006/main" xmlns:r="http://schemas.openxmlformats.org/officeDocument/2006/relationships" xmlns:p="http://schemas.openxmlformats.org/presentationml/2006/main">
  <p:tag name="ARTICULATE_SLIDE_NAV" val="37"/>
</p:tagLst>
</file>

<file path=ppt/tags/tag46.xml><?xml version="1.0" encoding="utf-8"?>
<p:tagLst xmlns:a="http://schemas.openxmlformats.org/drawingml/2006/main" xmlns:r="http://schemas.openxmlformats.org/officeDocument/2006/relationships" xmlns:p="http://schemas.openxmlformats.org/presentationml/2006/main">
  <p:tag name="ARTICULATE_SLIDE_NAV" val="38"/>
</p:tagLst>
</file>

<file path=ppt/tags/tag47.xml><?xml version="1.0" encoding="utf-8"?>
<p:tagLst xmlns:a="http://schemas.openxmlformats.org/drawingml/2006/main" xmlns:r="http://schemas.openxmlformats.org/officeDocument/2006/relationships" xmlns:p="http://schemas.openxmlformats.org/presentationml/2006/main">
  <p:tag name="ARTICULATE_SLIDE_NAV" val="40"/>
</p:tagLst>
</file>

<file path=ppt/tags/tag5.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cc0135c6-7f56-4ce7-9fc9-0f5487805db5"/>
</p:tagLst>
</file>

<file path=ppt/tags/tag6.xml><?xml version="1.0" encoding="utf-8"?>
<p:tagLst xmlns:a="http://schemas.openxmlformats.org/drawingml/2006/main" xmlns:r="http://schemas.openxmlformats.org/officeDocument/2006/relationships" xmlns:p="http://schemas.openxmlformats.org/presentationml/2006/main">
  <p:tag name="ARTICULATE_SLIDE_NAV" val="4"/>
</p:tagLst>
</file>

<file path=ppt/tags/tag7.xml><?xml version="1.0" encoding="utf-8"?>
<p:tagLst xmlns:a="http://schemas.openxmlformats.org/drawingml/2006/main" xmlns:r="http://schemas.openxmlformats.org/officeDocument/2006/relationships" xmlns:p="http://schemas.openxmlformats.org/presentationml/2006/main">
  <p:tag name="ARTICULATE_SLIDE_NAV" val="3"/>
</p:tagLst>
</file>

<file path=ppt/tags/tag8.xml><?xml version="1.0" encoding="utf-8"?>
<p:tagLst xmlns:a="http://schemas.openxmlformats.org/drawingml/2006/main" xmlns:r="http://schemas.openxmlformats.org/officeDocument/2006/relationships" xmlns:p="http://schemas.openxmlformats.org/presentationml/2006/main">
  <p:tag name="ARTICULATE_SLIDE_NAV" val="4"/>
</p:tagLst>
</file>

<file path=ppt/tags/tag9.xml><?xml version="1.0" encoding="utf-8"?>
<p:tagLst xmlns:a="http://schemas.openxmlformats.org/drawingml/2006/main" xmlns:r="http://schemas.openxmlformats.org/officeDocument/2006/relationships" xmlns:p="http://schemas.openxmlformats.org/presentationml/2006/main">
  <p:tag name="ARTICULATE_SLIDE_NAV" val="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thena xmlns="http://schemas.microsoft.com/edu/athena" version="0.1.3885.0">
  <timings duration="301049"/>
</athena>
</file>

<file path=customXml/item2.xml><?xml version="1.0" encoding="utf-8"?>
<athena xmlns="http://schemas.microsoft.com/edu/athena" version="0.1.3885.0">
  <timings duration="301049"/>
</athena>
</file>

<file path=customXml/itemProps1.xml><?xml version="1.0" encoding="utf-8"?>
<ds:datastoreItem xmlns:ds="http://schemas.openxmlformats.org/officeDocument/2006/customXml" ds:itemID="{270A6D6F-43AB-4530-A9A8-4CDF57D2430E}">
  <ds:schemaRefs>
    <ds:schemaRef ds:uri="http://schemas.microsoft.com/edu/athena"/>
  </ds:schemaRefs>
</ds:datastoreItem>
</file>

<file path=customXml/itemProps2.xml><?xml version="1.0" encoding="utf-8"?>
<ds:datastoreItem xmlns:ds="http://schemas.openxmlformats.org/officeDocument/2006/customXml" ds:itemID="{9E1D72AF-9C96-4E1F-80D9-0848D2323B62}">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Urban</Template>
  <TotalTime>4949</TotalTime>
  <Words>4424</Words>
  <Application>Microsoft Office PowerPoint</Application>
  <PresentationFormat>On-screen Show (4:3)</PresentationFormat>
  <Paragraphs>389</Paragraphs>
  <Slides>46</Slides>
  <Notes>46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Arial</vt:lpstr>
      <vt:lpstr>Calibri</vt:lpstr>
      <vt:lpstr>Georgia</vt:lpstr>
      <vt:lpstr>Trebuchet MS</vt:lpstr>
      <vt:lpstr>Wingdings</vt:lpstr>
      <vt:lpstr>Wingdings 2</vt:lpstr>
      <vt:lpstr>Urban</vt:lpstr>
      <vt:lpstr>SmartDraw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Above is the Cerebrum Below is the Cerebellum and Brainstem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Glasgow Coma Scale 8 am</vt:lpstr>
      <vt:lpstr>PowerPoint Presentation</vt:lpstr>
      <vt:lpstr>PowerPoint Presentation</vt:lpstr>
      <vt:lpstr>PowerPoint Presentation</vt:lpstr>
      <vt:lpstr>PowerPoint Presentation</vt:lpstr>
      <vt:lpstr>PowerPoint Presentation</vt:lpstr>
      <vt:lpstr>PowerPoint Presentation</vt:lpstr>
      <vt:lpstr>Ventriculostomy Drainage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Vasospasms</vt:lpstr>
      <vt:lpstr>PowerPoint Presentation</vt:lpstr>
      <vt:lpstr>Craniotomy</vt:lpstr>
      <vt:lpstr>Tests to determine brain death.</vt:lpstr>
    </vt:vector>
  </TitlesOfParts>
  <Company>Butler County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Craniocerebral Trauma</dc:title>
  <dc:creator>mtaylor6</dc:creator>
  <cp:lastModifiedBy>Mitchell Taylor</cp:lastModifiedBy>
  <cp:revision>121</cp:revision>
  <cp:lastPrinted>2024-02-13T21:51:21Z</cp:lastPrinted>
  <dcterms:created xsi:type="dcterms:W3CDTF">2006-11-16T16:20:57Z</dcterms:created>
  <dcterms:modified xsi:type="dcterms:W3CDTF">2024-02-13T21:52:18Z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\\nursing2008\HD\mtaylor6\My Documents\1NR202Blended\1Content\Cerebral Trauma_ICP\CraniocerebralTraumaVoiceOver.ppta</vt:lpwstr>
  </property>
  <property fmtid="{D5CDD505-2E9C-101B-9397-08002B2CF9AE}" pid="4" name="ArticulateGUID">
    <vt:lpwstr>81F91D24-75D6-4985-913D-72E72468AC86</vt:lpwstr>
  </property>
  <property fmtid="{D5CDD505-2E9C-101B-9397-08002B2CF9AE}" pid="5" name="ArticulatePath">
    <vt:lpwstr>CraniocerebralTraumaVoiceOver</vt:lpwstr>
  </property>
</Properties>
</file>